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56" r:id="rId2"/>
    <p:sldId id="735" r:id="rId3"/>
    <p:sldId id="672" r:id="rId4"/>
    <p:sldId id="739" r:id="rId5"/>
    <p:sldId id="671" r:id="rId6"/>
    <p:sldId id="754" r:id="rId7"/>
    <p:sldId id="704" r:id="rId8"/>
    <p:sldId id="759" r:id="rId9"/>
    <p:sldId id="705" r:id="rId10"/>
    <p:sldId id="741" r:id="rId11"/>
    <p:sldId id="713" r:id="rId12"/>
    <p:sldId id="760" r:id="rId13"/>
    <p:sldId id="844" r:id="rId14"/>
    <p:sldId id="721" r:id="rId15"/>
    <p:sldId id="719" r:id="rId16"/>
    <p:sldId id="845" r:id="rId17"/>
    <p:sldId id="846" r:id="rId18"/>
    <p:sldId id="847" r:id="rId19"/>
    <p:sldId id="758" r:id="rId20"/>
    <p:sldId id="753" r:id="rId21"/>
    <p:sldId id="734" r:id="rId22"/>
    <p:sldId id="742" r:id="rId23"/>
    <p:sldId id="750" r:id="rId24"/>
    <p:sldId id="756" r:id="rId25"/>
    <p:sldId id="849" r:id="rId26"/>
    <p:sldId id="715" r:id="rId27"/>
    <p:sldId id="711" r:id="rId28"/>
    <p:sldId id="848" r:id="rId29"/>
    <p:sldId id="698" r:id="rId30"/>
    <p:sldId id="726" r:id="rId31"/>
    <p:sldId id="697" r:id="rId32"/>
    <p:sldId id="724" r:id="rId33"/>
  </p:sldIdLst>
  <p:sldSz cx="9144000" cy="6858000" type="screen4x3"/>
  <p:notesSz cx="6794500" cy="9906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ykepleierens rolle" id="{0BAF63D8-C9CC-45C6-951C-BE449340345C}">
          <p14:sldIdLst>
            <p14:sldId id="256"/>
            <p14:sldId id="735"/>
          </p14:sldIdLst>
        </p14:section>
        <p14:section name="Bli en antibiotikasmart sykepleier" id="{9106AB13-6F3B-4E0E-B785-C0F1F70A88A6}">
          <p14:sldIdLst>
            <p14:sldId id="672"/>
            <p14:sldId id="739"/>
            <p14:sldId id="671"/>
            <p14:sldId id="754"/>
            <p14:sldId id="704"/>
            <p14:sldId id="759"/>
            <p14:sldId id="705"/>
            <p14:sldId id="741"/>
            <p14:sldId id="713"/>
            <p14:sldId id="760"/>
            <p14:sldId id="844"/>
            <p14:sldId id="721"/>
            <p14:sldId id="719"/>
            <p14:sldId id="845"/>
            <p14:sldId id="846"/>
            <p14:sldId id="847"/>
            <p14:sldId id="758"/>
            <p14:sldId id="753"/>
            <p14:sldId id="734"/>
            <p14:sldId id="742"/>
            <p14:sldId id="750"/>
            <p14:sldId id="756"/>
            <p14:sldId id="849"/>
            <p14:sldId id="715"/>
            <p14:sldId id="711"/>
            <p14:sldId id="848"/>
            <p14:sldId id="698"/>
            <p14:sldId id="726"/>
            <p14:sldId id="697"/>
            <p14:sldId id="7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Britt Mølsæter" initials="ABM" lastIdx="0" clrIdx="0">
    <p:extLst>
      <p:ext uri="{19B8F6BF-5375-455C-9EA6-DF929625EA0E}">
        <p15:presenceInfo xmlns:p15="http://schemas.microsoft.com/office/powerpoint/2012/main" userId="S-1-5-21-1927809936-1189766144-1318725885-506458" providerId="AD"/>
      </p:ext>
    </p:extLst>
  </p:cmAuthor>
  <p:cmAuthor id="2" name="Ruth Davey Eig" initials="RDE" lastIdx="21" clrIdx="1">
    <p:extLst>
      <p:ext uri="{19B8F6BF-5375-455C-9EA6-DF929625EA0E}">
        <p15:presenceInfo xmlns:p15="http://schemas.microsoft.com/office/powerpoint/2012/main" userId="Ruth Davey E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993"/>
    <a:srgbClr val="2EC4BB"/>
    <a:srgbClr val="7CBCF3"/>
    <a:srgbClr val="6EB8F3"/>
    <a:srgbClr val="4982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4" autoAdjust="0"/>
    <p:restoredTop sz="66139" autoAdjust="0"/>
  </p:normalViewPr>
  <p:slideViewPr>
    <p:cSldViewPr snapToGrid="0" snapToObjects="1">
      <p:cViewPr varScale="1">
        <p:scale>
          <a:sx n="72" d="100"/>
          <a:sy n="72" d="100"/>
        </p:scale>
        <p:origin x="1932" y="66"/>
      </p:cViewPr>
      <p:guideLst>
        <p:guide orient="horz" pos="2160"/>
        <p:guide pos="2880"/>
      </p:guideLst>
    </p:cSldViewPr>
  </p:slideViewPr>
  <p:outlineViewPr>
    <p:cViewPr>
      <p:scale>
        <a:sx n="33" d="100"/>
        <a:sy n="33" d="100"/>
      </p:scale>
      <p:origin x="0" y="-4158"/>
    </p:cViewPr>
  </p:outlineViewPr>
  <p:notesTextViewPr>
    <p:cViewPr>
      <p:scale>
        <a:sx n="100" d="100"/>
        <a:sy n="100" d="100"/>
      </p:scale>
      <p:origin x="0" y="0"/>
    </p:cViewPr>
  </p:notesTextViewPr>
  <p:sorterViewPr>
    <p:cViewPr>
      <p:scale>
        <a:sx n="100" d="100"/>
        <a:sy n="100" d="100"/>
      </p:scale>
      <p:origin x="0" y="-12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530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sz="quarter" idx="1"/>
          </p:nvPr>
        </p:nvSpPr>
        <p:spPr>
          <a:xfrm>
            <a:off x="3848649" y="0"/>
            <a:ext cx="2944283" cy="495300"/>
          </a:xfrm>
          <a:prstGeom prst="rect">
            <a:avLst/>
          </a:prstGeom>
        </p:spPr>
        <p:txBody>
          <a:bodyPr vert="horz" lIns="91418" tIns="45708" rIns="91418" bIns="45708" rtlCol="0"/>
          <a:lstStyle>
            <a:lvl1pPr algn="r">
              <a:defRPr sz="1200"/>
            </a:lvl1pPr>
          </a:lstStyle>
          <a:p>
            <a:fld id="{2AC690CD-C97F-A441-8C68-6CEF64995109}" type="datetimeFigureOut">
              <a:t>27.02.2025</a:t>
            </a:fld>
            <a:endParaRPr lang="en-US" dirty="0"/>
          </a:p>
        </p:txBody>
      </p:sp>
      <p:sp>
        <p:nvSpPr>
          <p:cNvPr id="4" name="Footer Placeholder 3"/>
          <p:cNvSpPr>
            <a:spLocks noGrp="1"/>
          </p:cNvSpPr>
          <p:nvPr>
            <p:ph type="ftr" sz="quarter" idx="2"/>
          </p:nvPr>
        </p:nvSpPr>
        <p:spPr>
          <a:xfrm>
            <a:off x="2" y="9408981"/>
            <a:ext cx="2944283" cy="495300"/>
          </a:xfrm>
          <a:prstGeom prst="rect">
            <a:avLst/>
          </a:prstGeom>
        </p:spPr>
        <p:txBody>
          <a:bodyPr vert="horz" lIns="91418" tIns="45708" rIns="91418"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9" y="9408981"/>
            <a:ext cx="2944283" cy="495300"/>
          </a:xfrm>
          <a:prstGeom prst="rect">
            <a:avLst/>
          </a:prstGeom>
        </p:spPr>
        <p:txBody>
          <a:bodyPr vert="horz" lIns="91418" tIns="45708" rIns="91418" bIns="45708" rtlCol="0" anchor="b"/>
          <a:lstStyle>
            <a:lvl1pPr algn="r">
              <a:defRPr sz="1200"/>
            </a:lvl1pPr>
          </a:lstStyle>
          <a:p>
            <a:fld id="{15407FA4-065E-2640-B3D6-2CC5CE3463FE}" type="slidenum">
              <a:t>‹#›</a:t>
            </a:fld>
            <a:endParaRPr lang="en-US" dirty="0"/>
          </a:p>
        </p:txBody>
      </p:sp>
    </p:spTree>
    <p:extLst>
      <p:ext uri="{BB962C8B-B14F-4D97-AF65-F5344CB8AC3E}">
        <p14:creationId xmlns:p14="http://schemas.microsoft.com/office/powerpoint/2010/main" val="76560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530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idx="1"/>
          </p:nvPr>
        </p:nvSpPr>
        <p:spPr>
          <a:xfrm>
            <a:off x="3848649" y="0"/>
            <a:ext cx="2944283" cy="495300"/>
          </a:xfrm>
          <a:prstGeom prst="rect">
            <a:avLst/>
          </a:prstGeom>
        </p:spPr>
        <p:txBody>
          <a:bodyPr vert="horz" lIns="91418" tIns="45708" rIns="91418" bIns="45708" rtlCol="0"/>
          <a:lstStyle>
            <a:lvl1pPr algn="r">
              <a:defRPr sz="1200"/>
            </a:lvl1pPr>
          </a:lstStyle>
          <a:p>
            <a:fld id="{ADA43F1B-576A-334D-82D3-A0E4954B4E2D}" type="datetimeFigureOut">
              <a:t>27.02.2025</a:t>
            </a:fld>
            <a:endParaRPr lang="en-US" dirty="0"/>
          </a:p>
        </p:txBody>
      </p:sp>
      <p:sp>
        <p:nvSpPr>
          <p:cNvPr id="4" name="Slide Image Placeholder 3"/>
          <p:cNvSpPr>
            <a:spLocks noGrp="1" noRot="1" noChangeAspect="1"/>
          </p:cNvSpPr>
          <p:nvPr>
            <p:ph type="sldImg" idx="2"/>
          </p:nvPr>
        </p:nvSpPr>
        <p:spPr>
          <a:xfrm>
            <a:off x="920750" y="742950"/>
            <a:ext cx="4954588" cy="3714750"/>
          </a:xfrm>
          <a:prstGeom prst="rect">
            <a:avLst/>
          </a:prstGeom>
          <a:noFill/>
          <a:ln w="12700">
            <a:solidFill>
              <a:prstClr val="black"/>
            </a:solidFill>
          </a:ln>
        </p:spPr>
        <p:txBody>
          <a:bodyPr vert="horz" lIns="91418" tIns="45708" rIns="91418" bIns="45708" rtlCol="0" anchor="ctr"/>
          <a:lstStyle/>
          <a:p>
            <a:endParaRPr lang="en-US" dirty="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18" tIns="45708" rIns="91418" bIns="45708"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2" y="9408981"/>
            <a:ext cx="2944283" cy="495300"/>
          </a:xfrm>
          <a:prstGeom prst="rect">
            <a:avLst/>
          </a:prstGeom>
        </p:spPr>
        <p:txBody>
          <a:bodyPr vert="horz" lIns="91418" tIns="45708" rIns="91418"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9" y="9408981"/>
            <a:ext cx="2944283" cy="495300"/>
          </a:xfrm>
          <a:prstGeom prst="rect">
            <a:avLst/>
          </a:prstGeom>
        </p:spPr>
        <p:txBody>
          <a:bodyPr vert="horz" lIns="91418" tIns="45708" rIns="91418" bIns="45708" rtlCol="0" anchor="b"/>
          <a:lstStyle>
            <a:lvl1pPr algn="r">
              <a:defRPr sz="1200"/>
            </a:lvl1pPr>
          </a:lstStyle>
          <a:p>
            <a:fld id="{57D46B6D-5B73-7A4C-984B-75E154DA9EA3}" type="slidenum">
              <a:t>‹#›</a:t>
            </a:fld>
            <a:endParaRPr lang="en-US" dirty="0"/>
          </a:p>
        </p:txBody>
      </p:sp>
    </p:spTree>
    <p:extLst>
      <p:ext uri="{BB962C8B-B14F-4D97-AF65-F5344CB8AC3E}">
        <p14:creationId xmlns:p14="http://schemas.microsoft.com/office/powerpoint/2010/main" val="2940032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elsedirektoratet.no/retningslinjer/antibiotika-i-sykehus/rasjonell-antibiotikabru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cbi.nlm.nih.gov/pmc/articles/PMC587213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reate.kahoot.it/share/er-du-antibiotikasmart-kortversjon/35a164d0-70ec-4feb-b652-26977cb6310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create.kahoot.it/share/er-du-antibiotikasmart/5a51ca8f-0787-4e0c-843e-df9c45d812e8" TargetMode="External"/><Relationship Id="rId4" Type="http://schemas.openxmlformats.org/officeDocument/2006/relationships/hyperlink" Target="http://www.kahoot.it/"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iencedirect.com/science/article/pii/S1198743X1730489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111/jocn.1665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oi.org/10.4220/Sykepleiens.2022.9019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en-GB" sz="1100" b="1" i="1" dirty="0"/>
              <a:t>Sist </a:t>
            </a:r>
            <a:r>
              <a:rPr lang="en-GB" sz="1100" b="1" i="1" dirty="0" err="1"/>
              <a:t>oppdatert</a:t>
            </a:r>
            <a:r>
              <a:rPr lang="en-GB" sz="1100" b="1" i="1" dirty="0"/>
              <a:t> </a:t>
            </a:r>
            <a:r>
              <a:rPr lang="en-GB" sz="1100" b="1" i="1" dirty="0" err="1"/>
              <a:t>februar</a:t>
            </a:r>
            <a:r>
              <a:rPr lang="en-GB" sz="1100" b="1" i="1" dirty="0"/>
              <a:t> 2025</a:t>
            </a:r>
          </a:p>
          <a:p>
            <a:pPr defTabSz="457089">
              <a:defRPr/>
            </a:pPr>
            <a:endParaRPr lang="en-GB" sz="1100" b="1" i="1" dirty="0"/>
          </a:p>
          <a:p>
            <a:pPr defTabSz="457089">
              <a:defRPr/>
            </a:pPr>
            <a:r>
              <a:rPr lang="en-GB" sz="1100" dirty="0" err="1"/>
              <a:t>Slidene</a:t>
            </a:r>
            <a:r>
              <a:rPr lang="en-GB" sz="1100" dirty="0"/>
              <a:t> </a:t>
            </a:r>
            <a:r>
              <a:rPr lang="en-GB" sz="1100" dirty="0" err="1"/>
              <a:t>markert</a:t>
            </a:r>
            <a:r>
              <a:rPr lang="en-GB" sz="1100" dirty="0"/>
              <a:t> med “</a:t>
            </a:r>
            <a:r>
              <a:rPr lang="en-GB" sz="1100" b="1" dirty="0" err="1"/>
              <a:t>anbefales</a:t>
            </a:r>
            <a:r>
              <a:rPr lang="en-GB" sz="1100" b="1" dirty="0"/>
              <a:t>”</a:t>
            </a:r>
            <a:r>
              <a:rPr lang="en-GB" sz="1100" dirty="0"/>
              <a:t> </a:t>
            </a:r>
            <a:r>
              <a:rPr lang="en-GB" sz="1100" dirty="0" err="1"/>
              <a:t>belyser</a:t>
            </a:r>
            <a:r>
              <a:rPr lang="en-GB" sz="1100" dirty="0"/>
              <a:t> </a:t>
            </a:r>
            <a:r>
              <a:rPr lang="en-GB" sz="1100" dirty="0" err="1"/>
              <a:t>tema</a:t>
            </a:r>
            <a:r>
              <a:rPr lang="en-GB" sz="1100" dirty="0"/>
              <a:t> </a:t>
            </a:r>
            <a:r>
              <a:rPr lang="en-GB" sz="1100" dirty="0" err="1"/>
              <a:t>ansett</a:t>
            </a:r>
            <a:r>
              <a:rPr lang="en-GB" sz="1100" dirty="0"/>
              <a:t> </a:t>
            </a:r>
            <a:r>
              <a:rPr lang="en-GB" sz="1100" dirty="0" err="1"/>
              <a:t>som</a:t>
            </a:r>
            <a:r>
              <a:rPr lang="en-GB" sz="1100" dirty="0"/>
              <a:t> </a:t>
            </a:r>
            <a:r>
              <a:rPr lang="en-GB" sz="1100" dirty="0" err="1"/>
              <a:t>kjernepensum</a:t>
            </a:r>
            <a:r>
              <a:rPr lang="en-GB" sz="1100" dirty="0"/>
              <a:t>. </a:t>
            </a:r>
          </a:p>
          <a:p>
            <a:pPr defTabSz="457089">
              <a:defRPr/>
            </a:pPr>
            <a:r>
              <a:rPr lang="en-GB" sz="1100" dirty="0" err="1"/>
              <a:t>Slidene</a:t>
            </a:r>
            <a:r>
              <a:rPr lang="en-GB" sz="1100" dirty="0"/>
              <a:t> </a:t>
            </a:r>
            <a:r>
              <a:rPr lang="en-GB" sz="1100" dirty="0" err="1"/>
              <a:t>merket</a:t>
            </a:r>
            <a:r>
              <a:rPr lang="en-GB" sz="1100" dirty="0"/>
              <a:t> “</a:t>
            </a:r>
            <a:r>
              <a:rPr lang="en-GB" sz="1100" b="1" dirty="0" err="1"/>
              <a:t>kan</a:t>
            </a:r>
            <a:r>
              <a:rPr lang="en-GB" sz="1100" b="1" dirty="0"/>
              <a:t> </a:t>
            </a:r>
            <a:r>
              <a:rPr lang="en-GB" sz="1100" b="1" dirty="0" err="1"/>
              <a:t>fjernes</a:t>
            </a:r>
            <a:r>
              <a:rPr lang="en-GB" sz="1100" dirty="0"/>
              <a:t>” er </a:t>
            </a:r>
            <a:r>
              <a:rPr lang="en-GB" sz="1100" dirty="0" err="1"/>
              <a:t>nyttige</a:t>
            </a:r>
            <a:r>
              <a:rPr lang="en-GB" sz="1100" dirty="0"/>
              <a:t> og </a:t>
            </a:r>
            <a:r>
              <a:rPr lang="en-GB" sz="1100" dirty="0" err="1"/>
              <a:t>utdyper</a:t>
            </a:r>
            <a:r>
              <a:rPr lang="en-GB" sz="1100" dirty="0"/>
              <a:t> </a:t>
            </a:r>
            <a:r>
              <a:rPr lang="en-GB" sz="1100" dirty="0" err="1"/>
              <a:t>gjerne</a:t>
            </a:r>
            <a:r>
              <a:rPr lang="en-GB" sz="1100" dirty="0"/>
              <a:t> </a:t>
            </a:r>
            <a:r>
              <a:rPr lang="en-GB" sz="1100" dirty="0" err="1"/>
              <a:t>svaret</a:t>
            </a:r>
            <a:r>
              <a:rPr lang="en-GB" sz="1100" dirty="0"/>
              <a:t> </a:t>
            </a:r>
            <a:r>
              <a:rPr lang="en-GB" sz="1100" dirty="0" err="1"/>
              <a:t>på</a:t>
            </a:r>
            <a:r>
              <a:rPr lang="en-GB" sz="1100" dirty="0"/>
              <a:t> </a:t>
            </a:r>
            <a:r>
              <a:rPr lang="en-GB" sz="1100" dirty="0" err="1"/>
              <a:t>spørsmålene</a:t>
            </a:r>
            <a:r>
              <a:rPr lang="en-GB" sz="1100" dirty="0"/>
              <a:t> </a:t>
            </a:r>
            <a:r>
              <a:rPr lang="en-GB" sz="1100" dirty="0" err="1"/>
              <a:t>som</a:t>
            </a:r>
            <a:r>
              <a:rPr lang="en-GB" sz="1100" dirty="0"/>
              <a:t> er stilt </a:t>
            </a:r>
            <a:r>
              <a:rPr lang="en-GB" sz="1100" dirty="0" err="1"/>
              <a:t>i</a:t>
            </a:r>
            <a:r>
              <a:rPr lang="en-GB" sz="1100" dirty="0"/>
              <a:t> </a:t>
            </a:r>
            <a:r>
              <a:rPr lang="en-GB" sz="1100" dirty="0" err="1"/>
              <a:t>presentasjonen</a:t>
            </a:r>
            <a:r>
              <a:rPr lang="en-GB" sz="1100" dirty="0"/>
              <a:t>, men er </a:t>
            </a:r>
            <a:r>
              <a:rPr lang="en-GB" sz="1100" dirty="0" err="1"/>
              <a:t>strengt</a:t>
            </a:r>
            <a:r>
              <a:rPr lang="en-GB" sz="1100" dirty="0"/>
              <a:t> tatt </a:t>
            </a:r>
            <a:r>
              <a:rPr lang="en-GB" sz="1100" dirty="0" err="1"/>
              <a:t>ikke</a:t>
            </a:r>
            <a:r>
              <a:rPr lang="en-GB" sz="1100" dirty="0"/>
              <a:t> </a:t>
            </a:r>
            <a:r>
              <a:rPr lang="en-GB" sz="1100" dirty="0" err="1"/>
              <a:t>nødvendige</a:t>
            </a:r>
            <a:r>
              <a:rPr lang="en-GB" sz="1100" dirty="0"/>
              <a:t> å </a:t>
            </a:r>
            <a:r>
              <a:rPr lang="en-GB" sz="1100" dirty="0" err="1"/>
              <a:t>presentere</a:t>
            </a:r>
            <a:r>
              <a:rPr lang="en-GB" sz="1100" dirty="0"/>
              <a:t>.</a:t>
            </a:r>
          </a:p>
          <a:p>
            <a:pPr defTabSz="457089">
              <a:defRPr/>
            </a:pPr>
            <a:endParaRPr lang="en-GB" sz="1100" dirty="0"/>
          </a:p>
          <a:p>
            <a:pPr defTabSz="457089">
              <a:defRPr/>
            </a:pPr>
            <a:r>
              <a:rPr lang="en-GB" sz="1100" dirty="0"/>
              <a:t>Denne </a:t>
            </a:r>
            <a:r>
              <a:rPr lang="en-GB" sz="1100" dirty="0" err="1"/>
              <a:t>bolken</a:t>
            </a:r>
            <a:r>
              <a:rPr lang="en-GB" sz="1100" dirty="0"/>
              <a:t> </a:t>
            </a:r>
            <a:r>
              <a:rPr lang="en-GB" sz="1100" dirty="0" err="1"/>
              <a:t>gjelder</a:t>
            </a:r>
            <a:r>
              <a:rPr lang="en-GB" sz="1100" dirty="0"/>
              <a:t> </a:t>
            </a:r>
            <a:r>
              <a:rPr lang="en-GB" sz="1100" dirty="0" err="1"/>
              <a:t>både</a:t>
            </a:r>
            <a:r>
              <a:rPr lang="en-GB" sz="1100" dirty="0"/>
              <a:t> for </a:t>
            </a:r>
            <a:r>
              <a:rPr lang="en-GB" sz="1100" dirty="0" err="1"/>
              <a:t>primær</a:t>
            </a:r>
            <a:r>
              <a:rPr lang="en-GB" sz="1100" dirty="0"/>
              <a:t>- </a:t>
            </a:r>
            <a:r>
              <a:rPr lang="en-GB" sz="1100" dirty="0" err="1"/>
              <a:t>og</a:t>
            </a:r>
            <a:r>
              <a:rPr lang="en-GB" sz="1100" dirty="0"/>
              <a:t> </a:t>
            </a:r>
            <a:r>
              <a:rPr lang="en-GB" sz="1100" dirty="0" err="1"/>
              <a:t>spesialisthelsetjenesten</a:t>
            </a:r>
            <a:r>
              <a:rPr lang="en-GB" sz="1100" dirty="0"/>
              <a:t>, er </a:t>
            </a:r>
            <a:r>
              <a:rPr lang="en-GB" sz="1100" dirty="0" err="1"/>
              <a:t>litt</a:t>
            </a:r>
            <a:r>
              <a:rPr lang="en-GB" sz="1100" dirty="0"/>
              <a:t> </a:t>
            </a:r>
            <a:r>
              <a:rPr lang="en-GB" sz="1100" dirty="0" err="1"/>
              <a:t>overordnet</a:t>
            </a:r>
            <a:r>
              <a:rPr lang="en-GB" sz="1100" dirty="0"/>
              <a:t> </a:t>
            </a:r>
            <a:r>
              <a:rPr lang="en-GB" sz="1100" dirty="0" err="1"/>
              <a:t>og</a:t>
            </a:r>
            <a:r>
              <a:rPr lang="en-GB" sz="1100" dirty="0"/>
              <a:t> er </a:t>
            </a:r>
            <a:r>
              <a:rPr lang="en-GB" sz="1100" dirty="0" err="1"/>
              <a:t>en</a:t>
            </a:r>
            <a:r>
              <a:rPr lang="en-GB" sz="1100" dirty="0"/>
              <a:t> slag </a:t>
            </a:r>
            <a:r>
              <a:rPr lang="en-GB" sz="1100" b="1" dirty="0" err="1"/>
              <a:t>introduksjon</a:t>
            </a:r>
            <a:r>
              <a:rPr lang="en-GB" sz="1100" dirty="0"/>
              <a:t> </a:t>
            </a:r>
            <a:r>
              <a:rPr lang="en-GB" sz="1100" dirty="0" err="1"/>
              <a:t>til</a:t>
            </a:r>
            <a:r>
              <a:rPr lang="en-GB" sz="1100" dirty="0"/>
              <a:t> de </a:t>
            </a:r>
            <a:r>
              <a:rPr lang="en-GB" sz="1100" dirty="0" err="1"/>
              <a:t>påfølgende</a:t>
            </a:r>
            <a:r>
              <a:rPr lang="en-GB" sz="1100" dirty="0"/>
              <a:t> </a:t>
            </a:r>
            <a:r>
              <a:rPr lang="en-GB" sz="1100" dirty="0" err="1"/>
              <a:t>bolkene</a:t>
            </a:r>
            <a:r>
              <a:rPr lang="en-GB" sz="1100" dirty="0"/>
              <a:t>, </a:t>
            </a:r>
            <a:r>
              <a:rPr lang="en-GB" sz="1100" dirty="0" err="1"/>
              <a:t>hvor</a:t>
            </a:r>
            <a:r>
              <a:rPr lang="en-GB" sz="1100" dirty="0"/>
              <a:t> vi </a:t>
            </a:r>
            <a:r>
              <a:rPr lang="en-GB" sz="1100" dirty="0" err="1"/>
              <a:t>vil</a:t>
            </a:r>
            <a:r>
              <a:rPr lang="en-GB" sz="1100" dirty="0"/>
              <a:t> </a:t>
            </a:r>
            <a:r>
              <a:rPr lang="en-GB" sz="1100" dirty="0" err="1"/>
              <a:t>gå</a:t>
            </a:r>
            <a:r>
              <a:rPr lang="en-GB" sz="1100" dirty="0"/>
              <a:t> </a:t>
            </a:r>
            <a:r>
              <a:rPr lang="en-GB" sz="1100" dirty="0" err="1"/>
              <a:t>mer</a:t>
            </a:r>
            <a:r>
              <a:rPr lang="en-GB" sz="1100" dirty="0"/>
              <a:t> </a:t>
            </a:r>
            <a:r>
              <a:rPr lang="en-GB" sz="1100" dirty="0" err="1"/>
              <a:t>spesifikt</a:t>
            </a:r>
            <a:r>
              <a:rPr lang="en-GB" sz="1100" dirty="0"/>
              <a:t> inn </a:t>
            </a:r>
            <a:r>
              <a:rPr lang="en-GB" sz="1100" dirty="0" err="1"/>
              <a:t>på</a:t>
            </a:r>
            <a:r>
              <a:rPr lang="en-GB" sz="1100" dirty="0"/>
              <a:t> </a:t>
            </a:r>
            <a:r>
              <a:rPr lang="en-GB" sz="1100" dirty="0" err="1"/>
              <a:t>sykepleiers</a:t>
            </a:r>
            <a:r>
              <a:rPr lang="en-GB" sz="1100" dirty="0"/>
              <a:t> </a:t>
            </a:r>
            <a:r>
              <a:rPr lang="en-GB" sz="1100" dirty="0" err="1"/>
              <a:t>rolle</a:t>
            </a:r>
            <a:r>
              <a:rPr lang="en-GB" sz="1100" dirty="0"/>
              <a:t> </a:t>
            </a:r>
            <a:r>
              <a:rPr lang="en-GB" sz="1100" dirty="0" err="1"/>
              <a:t>ved</a:t>
            </a:r>
            <a:r>
              <a:rPr lang="en-GB" sz="1100" dirty="0"/>
              <a:t> </a:t>
            </a:r>
            <a:r>
              <a:rPr lang="en-GB" sz="1100" dirty="0" err="1"/>
              <a:t>antiotikabruk</a:t>
            </a:r>
            <a:r>
              <a:rPr lang="en-GB" sz="1100" dirty="0"/>
              <a:t> </a:t>
            </a:r>
            <a:r>
              <a:rPr lang="en-GB" sz="1100" dirty="0" err="1"/>
              <a:t>i</a:t>
            </a:r>
            <a:r>
              <a:rPr lang="en-GB" sz="1100" dirty="0"/>
              <a:t> </a:t>
            </a:r>
            <a:r>
              <a:rPr lang="en-GB" sz="1100" dirty="0" err="1"/>
              <a:t>primær</a:t>
            </a:r>
            <a:r>
              <a:rPr lang="en-GB" sz="1100" dirty="0"/>
              <a:t>- </a:t>
            </a:r>
            <a:r>
              <a:rPr lang="en-GB" sz="1100" dirty="0" err="1"/>
              <a:t>og</a:t>
            </a:r>
            <a:r>
              <a:rPr lang="en-GB" sz="1100" dirty="0"/>
              <a:t> </a:t>
            </a:r>
            <a:r>
              <a:rPr lang="en-GB" sz="1100" dirty="0" err="1"/>
              <a:t>spesialisthelsetjenesten</a:t>
            </a:r>
            <a:r>
              <a:rPr lang="en-GB" sz="1100" dirty="0"/>
              <a:t>. </a:t>
            </a:r>
          </a:p>
          <a:p>
            <a:endParaRPr lang="nb-NO" dirty="0"/>
          </a:p>
          <a:p>
            <a:r>
              <a:rPr lang="en-GB" dirty="0"/>
              <a:t>Ta </a:t>
            </a:r>
            <a:r>
              <a:rPr lang="en-GB" dirty="0" err="1"/>
              <a:t>gjerne</a:t>
            </a:r>
            <a:r>
              <a:rPr lang="en-GB" dirty="0"/>
              <a:t> med </a:t>
            </a:r>
            <a:r>
              <a:rPr lang="en-GB" dirty="0" err="1"/>
              <a:t>egne</a:t>
            </a:r>
            <a:r>
              <a:rPr lang="en-GB" dirty="0"/>
              <a:t> </a:t>
            </a:r>
            <a:r>
              <a:rPr lang="en-GB" dirty="0" err="1"/>
              <a:t>relevante</a:t>
            </a:r>
            <a:r>
              <a:rPr lang="en-GB" dirty="0"/>
              <a:t> </a:t>
            </a:r>
            <a:r>
              <a:rPr lang="en-GB" dirty="0" err="1"/>
              <a:t>erfaringer</a:t>
            </a:r>
            <a:r>
              <a:rPr lang="en-GB" dirty="0"/>
              <a:t> </a:t>
            </a:r>
            <a:r>
              <a:rPr lang="en-GB" dirty="0" err="1"/>
              <a:t>og</a:t>
            </a:r>
            <a:r>
              <a:rPr lang="en-GB" dirty="0"/>
              <a:t> </a:t>
            </a:r>
            <a:r>
              <a:rPr lang="en-GB" dirty="0" err="1"/>
              <a:t>eksempler</a:t>
            </a:r>
            <a:r>
              <a:rPr lang="en-GB" dirty="0"/>
              <a:t> inn </a:t>
            </a:r>
            <a:r>
              <a:rPr lang="en-GB" dirty="0" err="1"/>
              <a:t>i</a:t>
            </a:r>
            <a:r>
              <a:rPr lang="en-GB" dirty="0"/>
              <a:t> </a:t>
            </a:r>
            <a:r>
              <a:rPr lang="en-GB" dirty="0" err="1"/>
              <a:t>undervisningen</a:t>
            </a:r>
            <a:r>
              <a:rPr lang="en-GB" dirty="0"/>
              <a:t>!</a:t>
            </a:r>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1</a:t>
            </a:fld>
            <a:endParaRPr lang="nb-NO" dirty="0"/>
          </a:p>
        </p:txBody>
      </p:sp>
    </p:spTree>
    <p:extLst>
      <p:ext uri="{BB962C8B-B14F-4D97-AF65-F5344CB8AC3E}">
        <p14:creationId xmlns:p14="http://schemas.microsoft.com/office/powerpoint/2010/main" val="399617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ANBEFALES –</a:t>
            </a:r>
          </a:p>
          <a:p>
            <a:r>
              <a:rPr lang="en-US" sz="1100" b="1" dirty="0" err="1"/>
              <a:t>Dette</a:t>
            </a:r>
            <a:r>
              <a:rPr lang="en-US" sz="1100" b="1" dirty="0"/>
              <a:t> er KUN </a:t>
            </a:r>
            <a:r>
              <a:rPr lang="en-US" sz="1100" b="1" dirty="0" err="1"/>
              <a:t>en</a:t>
            </a:r>
            <a:r>
              <a:rPr lang="en-US" sz="1100" b="1" dirty="0"/>
              <a:t> </a:t>
            </a:r>
            <a:r>
              <a:rPr lang="en-US" sz="1100" b="1" dirty="0" err="1"/>
              <a:t>disposisjon</a:t>
            </a:r>
            <a:r>
              <a:rPr lang="en-US" sz="1100" b="1" dirty="0"/>
              <a:t> </a:t>
            </a:r>
            <a:r>
              <a:rPr lang="en-US" sz="1100" b="1" dirty="0" err="1"/>
              <a:t>omkring</a:t>
            </a:r>
            <a:r>
              <a:rPr lang="en-US" sz="1100" b="1" dirty="0"/>
              <a:t> det vi </a:t>
            </a:r>
            <a:r>
              <a:rPr lang="en-US" sz="1100" b="1" dirty="0" err="1"/>
              <a:t>skal</a:t>
            </a:r>
            <a:r>
              <a:rPr lang="en-US" sz="1100" b="1" dirty="0"/>
              <a:t> </a:t>
            </a:r>
            <a:r>
              <a:rPr lang="en-US" sz="1100" b="1" dirty="0" err="1"/>
              <a:t>snakke</a:t>
            </a:r>
            <a:r>
              <a:rPr lang="en-US" sz="1100" b="1" dirty="0"/>
              <a:t> </a:t>
            </a:r>
            <a:r>
              <a:rPr lang="en-US" sz="1100" b="1" dirty="0" err="1"/>
              <a:t>videre</a:t>
            </a:r>
            <a:r>
              <a:rPr lang="en-US" sz="1100" b="1" dirty="0"/>
              <a:t> om: </a:t>
            </a:r>
          </a:p>
          <a:p>
            <a:pPr defTabSz="457089">
              <a:defRPr/>
            </a:pPr>
            <a:endParaRPr lang="en-US" sz="1100" dirty="0"/>
          </a:p>
          <a:p>
            <a:pPr defTabSz="457089">
              <a:defRPr/>
            </a:pPr>
            <a:r>
              <a:rPr lang="en-US" sz="1100" dirty="0" err="1"/>
              <a:t>Sykepleieren</a:t>
            </a:r>
            <a:r>
              <a:rPr lang="en-US" sz="1100" dirty="0"/>
              <a:t> </a:t>
            </a:r>
            <a:r>
              <a:rPr lang="en-US" sz="1100" dirty="0" err="1"/>
              <a:t>har</a:t>
            </a:r>
            <a:r>
              <a:rPr lang="en-US" sz="1100" dirty="0"/>
              <a:t> mange </a:t>
            </a:r>
            <a:r>
              <a:rPr lang="en-US" sz="1100" b="1" dirty="0" err="1"/>
              <a:t>ulike</a:t>
            </a:r>
            <a:r>
              <a:rPr lang="en-US" sz="1100" b="1" dirty="0"/>
              <a:t> roller </a:t>
            </a:r>
            <a:r>
              <a:rPr lang="en-US" sz="1100" b="1" dirty="0" err="1"/>
              <a:t>og</a:t>
            </a:r>
            <a:r>
              <a:rPr lang="en-US" sz="1100" b="1" dirty="0"/>
              <a:t> </a:t>
            </a:r>
            <a:r>
              <a:rPr lang="en-US" sz="1100" b="1" dirty="0" err="1"/>
              <a:t>oppgaver</a:t>
            </a:r>
            <a:r>
              <a:rPr lang="en-US" sz="1100" b="1" dirty="0"/>
              <a:t> </a:t>
            </a:r>
            <a:r>
              <a:rPr lang="en-US" sz="1100" dirty="0"/>
              <a:t>inn </a:t>
            </a:r>
            <a:r>
              <a:rPr lang="en-US" sz="1100" dirty="0" err="1"/>
              <a:t>i</a:t>
            </a:r>
            <a:r>
              <a:rPr lang="en-US" sz="1100" dirty="0"/>
              <a:t> antibiotikastyringen </a:t>
            </a:r>
            <a:r>
              <a:rPr lang="en-US" sz="1100" dirty="0" err="1"/>
              <a:t>og</a:t>
            </a:r>
            <a:r>
              <a:rPr lang="en-US" sz="1100" dirty="0"/>
              <a:t> </a:t>
            </a:r>
            <a:r>
              <a:rPr lang="en-US" sz="1100" dirty="0" err="1"/>
              <a:t>antibiotikabehandlingen</a:t>
            </a:r>
            <a:r>
              <a:rPr lang="en-US" sz="1100" dirty="0"/>
              <a:t>- </a:t>
            </a:r>
          </a:p>
          <a:p>
            <a:pPr defTabSz="457089">
              <a:defRPr/>
            </a:pPr>
            <a:r>
              <a:rPr lang="en-US" sz="1100" dirty="0"/>
              <a:t>Vi er: </a:t>
            </a:r>
          </a:p>
          <a:p>
            <a:r>
              <a:rPr lang="en-US" sz="1100" dirty="0" err="1">
                <a:solidFill>
                  <a:schemeClr val="tx1"/>
                </a:solidFill>
              </a:rPr>
              <a:t>Smittevernsansvarlig</a:t>
            </a:r>
            <a:endParaRPr lang="en-US" sz="1100" dirty="0">
              <a:solidFill>
                <a:schemeClr val="tx1"/>
              </a:solidFill>
            </a:endParaRPr>
          </a:p>
          <a:p>
            <a:r>
              <a:rPr lang="en-US" sz="1100" dirty="0" err="1">
                <a:solidFill>
                  <a:schemeClr val="tx1"/>
                </a:solidFill>
              </a:rPr>
              <a:t>Infeksjonsforebygger</a:t>
            </a:r>
            <a:endParaRPr lang="en-US" sz="1100" dirty="0">
              <a:solidFill>
                <a:schemeClr val="tx1"/>
              </a:solidFill>
            </a:endParaRPr>
          </a:p>
          <a:p>
            <a:r>
              <a:rPr lang="en-US" sz="1100" dirty="0" err="1">
                <a:solidFill>
                  <a:schemeClr val="tx1"/>
                </a:solidFill>
              </a:rPr>
              <a:t>Medisinadministrator</a:t>
            </a:r>
            <a:r>
              <a:rPr lang="en-US" sz="1100" dirty="0">
                <a:solidFill>
                  <a:schemeClr val="tx1"/>
                </a:solidFill>
              </a:rPr>
              <a:t>  </a:t>
            </a:r>
          </a:p>
          <a:p>
            <a:r>
              <a:rPr lang="en-US" sz="1100" dirty="0" err="1">
                <a:solidFill>
                  <a:schemeClr val="tx1"/>
                </a:solidFill>
              </a:rPr>
              <a:t>Observatør</a:t>
            </a:r>
            <a:r>
              <a:rPr lang="en-US" sz="1100" dirty="0">
                <a:solidFill>
                  <a:schemeClr val="tx1"/>
                </a:solidFill>
              </a:rPr>
              <a:t> </a:t>
            </a:r>
            <a:r>
              <a:rPr lang="en-US" sz="1100" dirty="0" err="1">
                <a:solidFill>
                  <a:schemeClr val="tx1"/>
                </a:solidFill>
              </a:rPr>
              <a:t>og</a:t>
            </a:r>
            <a:r>
              <a:rPr lang="en-US" sz="1100" dirty="0">
                <a:solidFill>
                  <a:schemeClr val="tx1"/>
                </a:solidFill>
              </a:rPr>
              <a:t> </a:t>
            </a:r>
            <a:r>
              <a:rPr lang="en-US" sz="1100" dirty="0" err="1">
                <a:solidFill>
                  <a:schemeClr val="tx1"/>
                </a:solidFill>
              </a:rPr>
              <a:t>datasamler</a:t>
            </a:r>
            <a:r>
              <a:rPr lang="en-US" sz="1100" dirty="0">
                <a:solidFill>
                  <a:schemeClr val="tx1"/>
                </a:solidFill>
              </a:rPr>
              <a:t> </a:t>
            </a:r>
            <a:endParaRPr lang="en-US" sz="1100" dirty="0">
              <a:solidFill>
                <a:schemeClr val="tx1"/>
              </a:solidFill>
              <a:highlight>
                <a:srgbClr val="FF0000"/>
              </a:highlight>
            </a:endParaRPr>
          </a:p>
          <a:p>
            <a:r>
              <a:rPr lang="en-US" sz="1100" dirty="0" err="1">
                <a:solidFill>
                  <a:schemeClr val="tx1"/>
                </a:solidFill>
              </a:rPr>
              <a:t>Revurderer</a:t>
            </a:r>
            <a:endParaRPr lang="en-US" sz="1100" dirty="0">
              <a:solidFill>
                <a:schemeClr val="tx1"/>
              </a:solidFill>
            </a:endParaRPr>
          </a:p>
          <a:p>
            <a:r>
              <a:rPr lang="en-US" sz="1100" dirty="0" err="1">
                <a:solidFill>
                  <a:schemeClr val="tx1"/>
                </a:solidFill>
              </a:rPr>
              <a:t>Prøvetaker</a:t>
            </a:r>
            <a:endParaRPr lang="en-US" sz="1100" dirty="0">
              <a:solidFill>
                <a:schemeClr val="tx1"/>
              </a:solidFill>
            </a:endParaRPr>
          </a:p>
          <a:p>
            <a:r>
              <a:rPr lang="en-US" sz="1100" dirty="0" err="1">
                <a:solidFill>
                  <a:schemeClr val="tx1"/>
                </a:solidFill>
              </a:rPr>
              <a:t>Koordinator</a:t>
            </a:r>
            <a:endParaRPr lang="en-US" sz="1100" dirty="0">
              <a:solidFill>
                <a:srgbClr val="FF0000"/>
              </a:solidFill>
            </a:endParaRPr>
          </a:p>
          <a:p>
            <a:r>
              <a:rPr lang="en-US" sz="1100" dirty="0" err="1">
                <a:solidFill>
                  <a:schemeClr val="tx1"/>
                </a:solidFill>
              </a:rPr>
              <a:t>Kommunikator</a:t>
            </a:r>
            <a:endParaRPr lang="en-US" sz="1100" dirty="0">
              <a:solidFill>
                <a:schemeClr val="tx1"/>
              </a:solidFill>
            </a:endParaRPr>
          </a:p>
          <a:p>
            <a:pPr marL="0" indent="0" defTabSz="457089">
              <a:buFont typeface="Arial" panose="020B0604020202020204" pitchFamily="34" charset="0"/>
              <a:buNone/>
              <a:defRPr/>
            </a:pPr>
            <a:endParaRPr lang="en-US" sz="1100" dirty="0"/>
          </a:p>
          <a:p>
            <a:pPr marL="0" indent="0" defTabSz="457089">
              <a:buFont typeface="Arial" panose="020B0604020202020204" pitchFamily="34" charset="0"/>
              <a:buNone/>
              <a:defRPr/>
            </a:pPr>
            <a:r>
              <a:rPr lang="en-US" sz="1100" dirty="0" err="1"/>
              <a:t>Når</a:t>
            </a:r>
            <a:r>
              <a:rPr lang="en-US" sz="1100" dirty="0"/>
              <a:t> vi ser alle </a:t>
            </a:r>
            <a:r>
              <a:rPr lang="en-US" sz="1100" dirty="0" err="1"/>
              <a:t>disse</a:t>
            </a:r>
            <a:r>
              <a:rPr lang="en-US" sz="1100" dirty="0"/>
              <a:t> </a:t>
            </a:r>
            <a:r>
              <a:rPr lang="en-US" sz="1100" dirty="0" err="1"/>
              <a:t>punktene</a:t>
            </a:r>
            <a:r>
              <a:rPr lang="en-US" sz="1100" dirty="0"/>
              <a:t>, </a:t>
            </a:r>
            <a:r>
              <a:rPr lang="en-US" sz="1100" dirty="0" err="1"/>
              <a:t>så</a:t>
            </a:r>
            <a:r>
              <a:rPr lang="en-US" sz="1100" dirty="0"/>
              <a:t> </a:t>
            </a:r>
            <a:r>
              <a:rPr lang="en-US" sz="1100" dirty="0" err="1"/>
              <a:t>forstår</a:t>
            </a:r>
            <a:r>
              <a:rPr lang="en-US" sz="1100" dirty="0"/>
              <a:t> vi at vi </a:t>
            </a:r>
            <a:r>
              <a:rPr lang="en-US" sz="1100" dirty="0" err="1"/>
              <a:t>har</a:t>
            </a:r>
            <a:r>
              <a:rPr lang="en-US" sz="1100" dirty="0"/>
              <a:t> </a:t>
            </a:r>
            <a:r>
              <a:rPr lang="en-US" sz="1100" dirty="0" err="1"/>
              <a:t>noe</a:t>
            </a:r>
            <a:r>
              <a:rPr lang="en-US" sz="1100" dirty="0"/>
              <a:t> med antibiotikastyring å </a:t>
            </a:r>
            <a:r>
              <a:rPr lang="en-US" sz="1100" dirty="0" err="1"/>
              <a:t>gjøre</a:t>
            </a:r>
            <a:r>
              <a:rPr lang="en-US" sz="1100" dirty="0"/>
              <a:t>…</a:t>
            </a:r>
          </a:p>
          <a:p>
            <a:pPr defTabSz="457089">
              <a:defRPr/>
            </a:pPr>
            <a:endParaRPr lang="en-US" sz="1100" b="1" dirty="0"/>
          </a:p>
          <a:p>
            <a:pPr defTabSz="457089">
              <a:defRPr/>
            </a:pPr>
            <a:r>
              <a:rPr lang="nb-NO" sz="1100" b="1" dirty="0"/>
              <a:t>For som tidligere sagt: </a:t>
            </a:r>
            <a:r>
              <a:rPr lang="nb-NO" sz="1100" dirty="0"/>
              <a:t>Daglig utfører sykepleiere viktige oppgaver relatert til antibiotika, og arbeidsoppgaver rundt pasienten som påvirker hvordan antibiotika brukes, og er derfor en helt sentral og avgjørende yrkesgruppe, som kan være med å påvirke til riktigere </a:t>
            </a:r>
            <a:r>
              <a:rPr lang="nb-NO" sz="1100" dirty="0" err="1"/>
              <a:t>antibiotikabruk</a:t>
            </a:r>
            <a:r>
              <a:rPr lang="nb-NO" sz="1100" dirty="0"/>
              <a:t> (</a:t>
            </a:r>
            <a:r>
              <a:rPr lang="nb-NO" sz="1100" dirty="0" err="1"/>
              <a:t>Olans</a:t>
            </a:r>
            <a:r>
              <a:rPr lang="nb-NO" sz="1100" dirty="0"/>
              <a:t>, </a:t>
            </a:r>
            <a:r>
              <a:rPr lang="nb-NO" sz="1100" dirty="0" err="1"/>
              <a:t>Olans</a:t>
            </a:r>
            <a:r>
              <a:rPr lang="nb-NO" sz="1100" dirty="0"/>
              <a:t> &amp; Witt, 2017,s.58). </a:t>
            </a:r>
          </a:p>
          <a:p>
            <a:pPr defTabSz="457089">
              <a:defRPr/>
            </a:pPr>
            <a:r>
              <a:rPr lang="en-US" sz="1100" dirty="0" err="1"/>
              <a:t>Overforbruk</a:t>
            </a:r>
            <a:r>
              <a:rPr lang="en-US" sz="1100" dirty="0"/>
              <a:t> </a:t>
            </a:r>
            <a:r>
              <a:rPr lang="en-US" sz="1100" dirty="0" err="1"/>
              <a:t>og</a:t>
            </a:r>
            <a:r>
              <a:rPr lang="en-US" sz="1100" dirty="0"/>
              <a:t> </a:t>
            </a:r>
            <a:r>
              <a:rPr lang="en-US" sz="1100" dirty="0" err="1"/>
              <a:t>feil</a:t>
            </a:r>
            <a:r>
              <a:rPr lang="en-US" sz="1100" dirty="0"/>
              <a:t> </a:t>
            </a:r>
            <a:r>
              <a:rPr lang="en-US" sz="1100" dirty="0" err="1"/>
              <a:t>bruk</a:t>
            </a:r>
            <a:r>
              <a:rPr lang="en-US" sz="1100" dirty="0"/>
              <a:t> </a:t>
            </a:r>
            <a:r>
              <a:rPr lang="en-US" sz="1100" dirty="0" err="1"/>
              <a:t>av</a:t>
            </a:r>
            <a:r>
              <a:rPr lang="en-US" sz="1100" dirty="0"/>
              <a:t> </a:t>
            </a:r>
            <a:r>
              <a:rPr lang="en-US" sz="1100" dirty="0" err="1"/>
              <a:t>antibiotika</a:t>
            </a:r>
            <a:r>
              <a:rPr lang="en-US" sz="1100" dirty="0"/>
              <a:t> </a:t>
            </a:r>
            <a:r>
              <a:rPr lang="en-US" sz="1100" dirty="0" err="1"/>
              <a:t>fører</a:t>
            </a:r>
            <a:r>
              <a:rPr lang="en-US" sz="1100" dirty="0"/>
              <a:t> </a:t>
            </a:r>
            <a:r>
              <a:rPr lang="en-US" sz="1100" dirty="0" err="1"/>
              <a:t>til</a:t>
            </a:r>
            <a:r>
              <a:rPr lang="en-US" sz="1100" dirty="0"/>
              <a:t> </a:t>
            </a:r>
            <a:r>
              <a:rPr lang="en-US" sz="1100" dirty="0" err="1"/>
              <a:t>resistensutvikling</a:t>
            </a:r>
            <a:endParaRPr lang="en-US" sz="1100" dirty="0"/>
          </a:p>
          <a:p>
            <a:endParaRPr lang="en-US" sz="1100" dirty="0"/>
          </a:p>
          <a:p>
            <a:r>
              <a:rPr lang="en-US" sz="1100" dirty="0"/>
              <a:t>-  men </a:t>
            </a:r>
            <a:r>
              <a:rPr lang="en-US" sz="1100" dirty="0" err="1"/>
              <a:t>hvordan</a:t>
            </a:r>
            <a:r>
              <a:rPr lang="en-US" sz="1100" dirty="0"/>
              <a:t> </a:t>
            </a:r>
            <a:r>
              <a:rPr lang="en-US" sz="1100" dirty="0" err="1"/>
              <a:t>bidrar</a:t>
            </a:r>
            <a:r>
              <a:rPr lang="en-US" sz="1100" dirty="0"/>
              <a:t> vi </a:t>
            </a:r>
            <a:r>
              <a:rPr lang="en-US" sz="1100" dirty="0" err="1"/>
              <a:t>sykepleiere</a:t>
            </a:r>
            <a:r>
              <a:rPr lang="en-US" sz="1100" dirty="0"/>
              <a:t> inn her?? </a:t>
            </a:r>
            <a:r>
              <a:rPr lang="en-US" sz="1100" dirty="0" err="1"/>
              <a:t>Det</a:t>
            </a:r>
            <a:r>
              <a:rPr lang="en-US" sz="1100" dirty="0"/>
              <a:t> </a:t>
            </a:r>
            <a:r>
              <a:rPr lang="en-US" sz="1100" dirty="0" err="1"/>
              <a:t>skal</a:t>
            </a:r>
            <a:r>
              <a:rPr lang="en-US" sz="1100" dirty="0"/>
              <a:t> vi se </a:t>
            </a:r>
            <a:r>
              <a:rPr lang="en-US" sz="1100" dirty="0" err="1"/>
              <a:t>på</a:t>
            </a:r>
            <a:r>
              <a:rPr lang="en-US" sz="1100" dirty="0"/>
              <a:t> </a:t>
            </a:r>
            <a:r>
              <a:rPr lang="en-US" sz="1100" dirty="0" err="1"/>
              <a:t>nå</a:t>
            </a:r>
            <a:r>
              <a:rPr lang="en-US" sz="1100" dirty="0"/>
              <a:t>…</a:t>
            </a:r>
          </a:p>
          <a:p>
            <a:pPr defTabSz="457089">
              <a:defRPr/>
            </a:pPr>
            <a:endParaRPr lang="en-GB" sz="1100" dirty="0"/>
          </a:p>
          <a:p>
            <a:endParaRPr lang="en-GB" dirty="0"/>
          </a:p>
        </p:txBody>
      </p:sp>
      <p:sp>
        <p:nvSpPr>
          <p:cNvPr id="4" name="Slide Number Placeholder 3"/>
          <p:cNvSpPr>
            <a:spLocks noGrp="1"/>
          </p:cNvSpPr>
          <p:nvPr>
            <p:ph type="sldNum" sz="quarter" idx="5"/>
          </p:nvPr>
        </p:nvSpPr>
        <p:spPr/>
        <p:txBody>
          <a:bodyPr/>
          <a:lstStyle/>
          <a:p>
            <a:fld id="{57D46B6D-5B73-7A4C-984B-75E154DA9EA3}" type="slidenum">
              <a:rPr lang="en-GB" smtClean="0"/>
              <a:t>10</a:t>
            </a:fld>
            <a:endParaRPr lang="en-GB" dirty="0"/>
          </a:p>
        </p:txBody>
      </p:sp>
    </p:spTree>
    <p:extLst>
      <p:ext uri="{BB962C8B-B14F-4D97-AF65-F5344CB8AC3E}">
        <p14:creationId xmlns:p14="http://schemas.microsoft.com/office/powerpoint/2010/main" val="104622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1200" dirty="0"/>
              <a:t>Basale smittevernrutiner er de viktigste og mest kostnadseffektive tiltakene for å begrense spredningen av </a:t>
            </a:r>
            <a:r>
              <a:rPr lang="nb-NO" sz="1200" dirty="0" err="1"/>
              <a:t>antibiotikaresistente</a:t>
            </a:r>
            <a:r>
              <a:rPr lang="nb-NO" sz="1200" dirty="0"/>
              <a:t> bakterier</a:t>
            </a:r>
          </a:p>
          <a:p>
            <a:pPr defTabSz="457089">
              <a:defRPr/>
            </a:pPr>
            <a:endParaRPr lang="nb-NO" sz="1200" b="1" dirty="0"/>
          </a:p>
          <a:p>
            <a:r>
              <a:rPr lang="nb-NO" sz="1200" b="1" spc="-1" dirty="0">
                <a:uFill>
                  <a:solidFill>
                    <a:srgbClr val="FFFFFF"/>
                  </a:solidFill>
                </a:uFill>
              </a:rPr>
              <a:t>Godt smittevern og infeksjonsforebyggende tiltak gir faglig forsvarlig sykepleie: </a:t>
            </a:r>
          </a:p>
          <a:p>
            <a:pPr marL="653">
              <a:buClr>
                <a:srgbClr val="F07F09"/>
              </a:buClr>
              <a:buSzPct val="76000"/>
            </a:pPr>
            <a:r>
              <a:rPr lang="nb-NO" sz="1200" dirty="0">
                <a:solidFill>
                  <a:srgbClr val="219993"/>
                </a:solidFill>
              </a:rPr>
              <a:t>Som sykepleier er du normalt den som ofte er ansvarlige for </a:t>
            </a:r>
            <a:r>
              <a:rPr lang="nb-NO" sz="1200" dirty="0"/>
              <a:t>iverksettelse og gjennomføring av smittevernsrutiner der du jobber– </a:t>
            </a:r>
          </a:p>
          <a:p>
            <a:pPr marL="653">
              <a:buClr>
                <a:srgbClr val="F07F09"/>
              </a:buClr>
              <a:buSzPct val="76000"/>
            </a:pPr>
            <a:endParaRPr lang="nb-NO" sz="1200" spc="-1" dirty="0">
              <a:solidFill>
                <a:srgbClr val="000000"/>
              </a:solidFill>
              <a:uFill>
                <a:solidFill>
                  <a:srgbClr val="FFFFFF"/>
                </a:solidFill>
              </a:uFill>
              <a:ea typeface="Microsoft YaHei"/>
            </a:endParaRPr>
          </a:p>
          <a:p>
            <a:pPr marL="653">
              <a:buClr>
                <a:srgbClr val="F07F09"/>
              </a:buClr>
              <a:buSzPct val="76000"/>
            </a:pPr>
            <a:r>
              <a:rPr lang="nb-NO" sz="1200" b="1" spc="-1" dirty="0">
                <a:solidFill>
                  <a:srgbClr val="000000"/>
                </a:solidFill>
                <a:uFill>
                  <a:solidFill>
                    <a:srgbClr val="FFFFFF"/>
                  </a:solidFill>
                </a:uFill>
                <a:ea typeface="Microsoft YaHei"/>
              </a:rPr>
              <a:t>Sykepleier MÅ alltid ha Fokus på smittevern! – slik er dere også med på å redusere </a:t>
            </a:r>
            <a:r>
              <a:rPr lang="nb-NO" sz="1200" b="1" spc="-1" dirty="0" err="1">
                <a:solidFill>
                  <a:srgbClr val="000000"/>
                </a:solidFill>
                <a:uFill>
                  <a:solidFill>
                    <a:srgbClr val="FFFFFF"/>
                  </a:solidFill>
                </a:uFill>
                <a:ea typeface="Microsoft YaHei"/>
              </a:rPr>
              <a:t>Antibiotikabruken</a:t>
            </a:r>
            <a:r>
              <a:rPr lang="nb-NO" sz="1200" spc="-1" dirty="0">
                <a:solidFill>
                  <a:srgbClr val="000000"/>
                </a:solidFill>
                <a:uFill>
                  <a:solidFill>
                    <a:srgbClr val="FFFFFF"/>
                  </a:solidFill>
                </a:uFill>
                <a:ea typeface="Microsoft YaHei"/>
              </a:rPr>
              <a:t>!</a:t>
            </a:r>
          </a:p>
          <a:p>
            <a:pPr marL="653" defTabSz="457089">
              <a:buClr>
                <a:srgbClr val="F07F09"/>
              </a:buClr>
              <a:buSzPct val="76000"/>
              <a:defRPr/>
            </a:pPr>
            <a:endParaRPr lang="nb-NO" sz="1200" b="1" spc="-1" dirty="0">
              <a:solidFill>
                <a:srgbClr val="000000"/>
              </a:solidFill>
              <a:uFill>
                <a:solidFill>
                  <a:srgbClr val="FFFFFF"/>
                </a:solidFill>
              </a:uFill>
              <a:ea typeface="Microsoft YaHei"/>
            </a:endParaRPr>
          </a:p>
          <a:p>
            <a:pPr marL="653" defTabSz="457089">
              <a:buClr>
                <a:srgbClr val="F07F09"/>
              </a:buClr>
              <a:buSzPct val="76000"/>
              <a:defRPr/>
            </a:pPr>
            <a:r>
              <a:rPr lang="nb-NO" sz="1200" spc="-1" dirty="0">
                <a:solidFill>
                  <a:srgbClr val="000000"/>
                </a:solidFill>
                <a:uFill>
                  <a:solidFill>
                    <a:srgbClr val="FFFFFF"/>
                  </a:solidFill>
                </a:uFill>
                <a:ea typeface="Microsoft YaHei"/>
              </a:rPr>
              <a:t>God håndhygiene er det beste og billigste infeksjonsforebyggende tiltak, og er det viktigste enkelttiltaket for å forhindre overføring av smitte!</a:t>
            </a:r>
            <a:endParaRPr lang="nb-NO" sz="1200" dirty="0"/>
          </a:p>
          <a:p>
            <a:r>
              <a:rPr lang="nb-NO" sz="1200" b="1" dirty="0"/>
              <a:t>God håndhygiene er det beste og mest kostnadseffektive tiltaket vi har i kampen mot antibiotikaresistens! </a:t>
            </a:r>
          </a:p>
          <a:p>
            <a:pPr marL="653" defTabSz="457089">
              <a:buClr>
                <a:srgbClr val="F07F09"/>
              </a:buClr>
              <a:buSzPct val="76000"/>
              <a:defRPr/>
            </a:pPr>
            <a:r>
              <a:rPr lang="nb-NO" sz="1200" dirty="0"/>
              <a:t>Desinfeksjon av «touch-soner» er viktig! Dette er både sykepleier og renholdsarbeidernes ansvar – og må huskes hele tiden!!!</a:t>
            </a:r>
          </a:p>
          <a:p>
            <a:pPr>
              <a:buFont typeface="Arial" panose="020B0604020202020204" pitchFamily="34" charset="0"/>
              <a:buNone/>
            </a:pPr>
            <a:endParaRPr lang="nb-NO" sz="1200" dirty="0"/>
          </a:p>
          <a:p>
            <a:pPr>
              <a:buFont typeface="Arial" panose="020B0604020202020204" pitchFamily="34" charset="0"/>
              <a:buNone/>
            </a:pPr>
            <a:r>
              <a:rPr lang="nb-NO" sz="1200" b="1" dirty="0"/>
              <a:t>HAI i sykehus i den vestlige verden: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en-US" sz="1200" b="1" dirty="0"/>
              <a:t>75 % av resistensbyrden er assosierte med HAI</a:t>
            </a:r>
          </a:p>
          <a:p>
            <a:pPr>
              <a:buFont typeface="Arial" panose="020B0604020202020204" pitchFamily="34" charset="0"/>
              <a:buChar char="•"/>
            </a:pPr>
            <a:r>
              <a:rPr lang="nb-NO" sz="1200" dirty="0"/>
              <a:t>rammer 5-15 % av alle pasienter –</a:t>
            </a:r>
          </a:p>
          <a:p>
            <a:pPr>
              <a:buFont typeface="Arial" panose="020B0604020202020204" pitchFamily="34" charset="0"/>
              <a:buChar char="•"/>
            </a:pPr>
            <a:r>
              <a:rPr lang="nb-NO" sz="1200" dirty="0"/>
              <a:t> </a:t>
            </a:r>
            <a:r>
              <a:rPr lang="nb-NO" altLang="en-US" sz="1200" dirty="0"/>
              <a:t>4 100 000 pasienter utvikler en HAI i Europeiske sykehus årlig</a:t>
            </a:r>
          </a:p>
          <a:p>
            <a:pPr>
              <a:buFont typeface="Arial" panose="020B0604020202020204" pitchFamily="34" charset="0"/>
              <a:buChar char="•"/>
            </a:pPr>
            <a:r>
              <a:rPr lang="nb-NO" sz="1200" dirty="0"/>
              <a:t>rammer 9-37 % av pasientene på intensivavdelinger</a:t>
            </a:r>
          </a:p>
          <a:p>
            <a:pPr marL="547218" indent="-457200">
              <a:buFont typeface="Arial" panose="020B0604020202020204" pitchFamily="34" charset="0"/>
              <a:buChar char="•"/>
            </a:pPr>
            <a:r>
              <a:rPr lang="nb-NO" altLang="en-US" sz="1200" dirty="0"/>
              <a:t>16 millioner ekstra liggedøgn</a:t>
            </a:r>
          </a:p>
          <a:p>
            <a:pPr marL="547218" indent="-457200">
              <a:buFont typeface="Arial" panose="020B0604020202020204" pitchFamily="34" charset="0"/>
              <a:buChar char="•"/>
            </a:pPr>
            <a:r>
              <a:rPr lang="nb-NO" sz="1200" dirty="0"/>
              <a:t>dobbel så stor sykdomsbyrde sammenlignet med 31 infeksjons-sykdommer samlet</a:t>
            </a:r>
          </a:p>
          <a:p>
            <a:pPr marL="547218" indent="-457200">
              <a:buFont typeface="Arial" panose="020B0604020202020204" pitchFamily="34" charset="0"/>
              <a:buChar char="•"/>
            </a:pPr>
            <a:r>
              <a:rPr lang="nb-NO" altLang="en-US" sz="1200" dirty="0"/>
              <a:t>direkte 37 000 dødsfall årlig og indirekte 110 000 dødsfall</a:t>
            </a:r>
          </a:p>
          <a:p>
            <a:pPr marL="547218" indent="-457200">
              <a:buFont typeface="Arial" panose="020B0604020202020204" pitchFamily="34" charset="0"/>
              <a:buChar char="•"/>
            </a:pPr>
            <a:r>
              <a:rPr lang="nb-NO" altLang="en-US" sz="1200" dirty="0"/>
              <a:t>at de fleste varslede utbrudd med infeksjoner er fra helseinstitusjoner </a:t>
            </a:r>
          </a:p>
          <a:p>
            <a:pPr marL="653">
              <a:buClr>
                <a:srgbClr val="F07F09"/>
              </a:buClr>
              <a:buSzPct val="76000"/>
            </a:pPr>
            <a:endParaRPr lang="nb-NO" sz="1200" spc="-1" dirty="0">
              <a:solidFill>
                <a:srgbClr val="000000"/>
              </a:solidFill>
              <a:uFill>
                <a:solidFill>
                  <a:srgbClr val="FFFFFF"/>
                </a:solidFill>
              </a:uFill>
              <a:ea typeface="Microsoft YaHei"/>
            </a:endParaRPr>
          </a:p>
          <a:p>
            <a:pPr marL="653">
              <a:buClr>
                <a:srgbClr val="F07F09"/>
              </a:buClr>
              <a:buSzPct val="76000"/>
            </a:pPr>
            <a:r>
              <a:rPr lang="nb-NO" sz="1200" spc="-1" dirty="0">
                <a:solidFill>
                  <a:srgbClr val="000000"/>
                </a:solidFill>
                <a:uFill>
                  <a:solidFill>
                    <a:srgbClr val="FFFFFF"/>
                  </a:solidFill>
                </a:uFill>
                <a:ea typeface="Microsoft YaHei"/>
              </a:rPr>
              <a:t>Studenten må bli bevisst at det er en viktig sammenheng mellom smittevern og resistensutvikling</a:t>
            </a:r>
          </a:p>
        </p:txBody>
      </p:sp>
      <p:sp>
        <p:nvSpPr>
          <p:cNvPr id="4" name="Slide Number Placeholder 3"/>
          <p:cNvSpPr>
            <a:spLocks noGrp="1"/>
          </p:cNvSpPr>
          <p:nvPr>
            <p:ph type="sldNum" sz="quarter" idx="10"/>
          </p:nvPr>
        </p:nvSpPr>
        <p:spPr/>
        <p:txBody>
          <a:bodyPr/>
          <a:lstStyle/>
          <a:p>
            <a:fld id="{57D46B6D-5B73-7A4C-984B-75E154DA9EA3}" type="slidenum">
              <a:rPr lang="nb-NO" smtClean="0"/>
              <a:t>11</a:t>
            </a:fld>
            <a:endParaRPr lang="nb-NO" dirty="0"/>
          </a:p>
        </p:txBody>
      </p:sp>
    </p:spTree>
    <p:extLst>
      <p:ext uri="{BB962C8B-B14F-4D97-AF65-F5344CB8AC3E}">
        <p14:creationId xmlns:p14="http://schemas.microsoft.com/office/powerpoint/2010/main" val="77617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89" rtl="0" eaLnBrk="1" fontAlgn="auto" latinLnBrk="0" hangingPunct="1">
              <a:lnSpc>
                <a:spcPct val="100000"/>
              </a:lnSpc>
              <a:spcBef>
                <a:spcPts val="0"/>
              </a:spcBef>
              <a:spcAft>
                <a:spcPts val="0"/>
              </a:spcAft>
              <a:buClrTx/>
              <a:buSzTx/>
              <a:buFontTx/>
              <a:buNone/>
              <a:tabLst/>
              <a:defRPr/>
            </a:pPr>
            <a:r>
              <a:rPr lang="en-US" sz="1000" b="1" dirty="0"/>
              <a:t>ANBEFALES –</a:t>
            </a:r>
          </a:p>
          <a:p>
            <a:pPr defTabSz="457089">
              <a:defRPr/>
            </a:pPr>
            <a:r>
              <a:rPr lang="nb-NO" sz="1000" b="1" spc="-1" dirty="0">
                <a:solidFill>
                  <a:srgbClr val="000000"/>
                </a:solidFill>
                <a:uFill>
                  <a:solidFill>
                    <a:srgbClr val="FFFFFF"/>
                  </a:solidFill>
                </a:uFill>
                <a:ea typeface="Microsoft YaHei"/>
              </a:rPr>
              <a:t>Infeksjonsforebygging er en godt etablert </a:t>
            </a:r>
            <a:r>
              <a:rPr lang="nb-NO" sz="1000" b="0" spc="-1" dirty="0">
                <a:solidFill>
                  <a:srgbClr val="000000"/>
                </a:solidFill>
                <a:uFill>
                  <a:solidFill>
                    <a:srgbClr val="FFFFFF"/>
                  </a:solidFill>
                </a:uFill>
                <a:ea typeface="Microsoft YaHei"/>
              </a:rPr>
              <a:t>sykepleieroppgave, og en naturlig del av dagens sykepleiepraksis</a:t>
            </a:r>
          </a:p>
          <a:p>
            <a:pPr defTabSz="457089">
              <a:defRPr/>
            </a:pPr>
            <a:endParaRPr lang="nb-NO" sz="1000" b="0" spc="-1" dirty="0">
              <a:uFill>
                <a:solidFill>
                  <a:srgbClr val="FFFFFF"/>
                </a:solidFill>
              </a:uFill>
            </a:endParaRPr>
          </a:p>
          <a:p>
            <a:pPr defTabSz="457089">
              <a:defRPr/>
            </a:pPr>
            <a:r>
              <a:rPr lang="nb-NO" sz="1000" b="0" spc="-1" dirty="0">
                <a:uFill>
                  <a:solidFill>
                    <a:srgbClr val="FFFFFF"/>
                  </a:solidFill>
                </a:uFill>
              </a:rPr>
              <a:t>For ved å forebygge infeksjoner reduseres bruken av antibiotika – </a:t>
            </a:r>
          </a:p>
          <a:p>
            <a:pPr defTabSz="457089">
              <a:defRPr/>
            </a:pPr>
            <a:r>
              <a:rPr lang="nb-NO" sz="1000" b="0" spc="-1" dirty="0">
                <a:uFill>
                  <a:solidFill>
                    <a:srgbClr val="FFFFFF"/>
                  </a:solidFill>
                </a:uFill>
              </a:rPr>
              <a:t>dett er utrolig viktig å være obs på- ikke minst i primærhelsetjenesten!</a:t>
            </a:r>
            <a:endParaRPr lang="nb-NO" sz="1000" b="0" spc="-1" dirty="0">
              <a:solidFill>
                <a:srgbClr val="000000"/>
              </a:solidFill>
              <a:uFill>
                <a:solidFill>
                  <a:srgbClr val="FFFFFF"/>
                </a:solidFill>
              </a:uFill>
              <a:ea typeface="Microsoft YaHei"/>
            </a:endParaRPr>
          </a:p>
          <a:p>
            <a:pPr defTabSz="457089">
              <a:defRPr/>
            </a:pPr>
            <a:r>
              <a:rPr lang="nb-NO" sz="1000" b="0" spc="-1" dirty="0">
                <a:solidFill>
                  <a:srgbClr val="000000"/>
                </a:solidFill>
                <a:uFill>
                  <a:solidFill>
                    <a:srgbClr val="FFFFFF"/>
                  </a:solidFill>
                </a:uFill>
                <a:ea typeface="Microsoft YaHei"/>
              </a:rPr>
              <a:t>Fokus på infeksjonsforebygging:</a:t>
            </a:r>
          </a:p>
          <a:p>
            <a:pPr defTabSz="457089">
              <a:defRPr/>
            </a:pPr>
            <a:endParaRPr lang="nb-NO" sz="1000" b="0" dirty="0"/>
          </a:p>
          <a:p>
            <a:pPr marL="414626" indent="-413973">
              <a:buClr>
                <a:srgbClr val="F07F09"/>
              </a:buClr>
              <a:buSzPct val="76000"/>
              <a:buFont typeface="Wingdings" charset="2"/>
              <a:buChar char=""/>
            </a:pPr>
            <a:r>
              <a:rPr lang="nb-NO" sz="1000" b="0" spc="-1" dirty="0">
                <a:solidFill>
                  <a:srgbClr val="000000"/>
                </a:solidFill>
                <a:uFill>
                  <a:solidFill>
                    <a:srgbClr val="FFFFFF"/>
                  </a:solidFill>
                </a:uFill>
                <a:ea typeface="Microsoft YaHei"/>
              </a:rPr>
              <a:t>Gode </a:t>
            </a:r>
            <a:r>
              <a:rPr lang="nb-NO" sz="1000" b="0" spc="-1" dirty="0">
                <a:uFill>
                  <a:solidFill>
                    <a:srgbClr val="FFFFFF"/>
                  </a:solidFill>
                </a:uFill>
                <a:ea typeface="Microsoft YaHei"/>
              </a:rPr>
              <a:t>toalettvaner</a:t>
            </a:r>
            <a:r>
              <a:rPr lang="nb-NO" sz="1000" b="0" spc="-1" dirty="0">
                <a:solidFill>
                  <a:srgbClr val="000000"/>
                </a:solidFill>
                <a:uFill>
                  <a:solidFill>
                    <a:srgbClr val="FFFFFF"/>
                  </a:solidFill>
                </a:uFill>
                <a:ea typeface="Microsoft YaHei"/>
              </a:rPr>
              <a:t> og god hygiene forebygger infeksjon i urinveiene!</a:t>
            </a:r>
            <a:endParaRPr lang="nb-NO" sz="1000" b="0" spc="-1" dirty="0">
              <a:solidFill>
                <a:srgbClr val="000000"/>
              </a:solidFill>
              <a:uFill>
                <a:solidFill>
                  <a:srgbClr val="FFFFFF"/>
                </a:solidFill>
              </a:uFill>
            </a:endParaRPr>
          </a:p>
          <a:p>
            <a:pPr marL="414626" indent="-413973">
              <a:buClr>
                <a:srgbClr val="F07F09"/>
              </a:buClr>
              <a:buSzPct val="76000"/>
              <a:buFont typeface="Wingdings" charset="2"/>
              <a:buChar char=""/>
            </a:pPr>
            <a:r>
              <a:rPr lang="nb-NO" sz="1000" b="0" spc="-1" dirty="0">
                <a:solidFill>
                  <a:srgbClr val="000000"/>
                </a:solidFill>
                <a:uFill>
                  <a:solidFill>
                    <a:srgbClr val="FFFFFF"/>
                  </a:solidFill>
                </a:uFill>
                <a:ea typeface="Microsoft YaHei"/>
              </a:rPr>
              <a:t>God ernæring, inntak av drikke, </a:t>
            </a:r>
          </a:p>
          <a:p>
            <a:pPr marL="414626" indent="-413973">
              <a:buClr>
                <a:srgbClr val="F07F09"/>
              </a:buClr>
              <a:buSzPct val="76000"/>
              <a:buFont typeface="Wingdings" charset="2"/>
              <a:buChar char=""/>
            </a:pPr>
            <a:r>
              <a:rPr lang="nb-NO" sz="1000" b="0" spc="-1" dirty="0">
                <a:solidFill>
                  <a:srgbClr val="000000"/>
                </a:solidFill>
                <a:uFill>
                  <a:solidFill>
                    <a:srgbClr val="FFFFFF"/>
                  </a:solidFill>
                </a:uFill>
                <a:ea typeface="Microsoft YaHei"/>
              </a:rPr>
              <a:t>Og søvn,</a:t>
            </a:r>
            <a:r>
              <a:rPr lang="nb-NO" sz="1000" b="0" spc="-1" baseline="0" dirty="0">
                <a:solidFill>
                  <a:srgbClr val="000000"/>
                </a:solidFill>
                <a:uFill>
                  <a:solidFill>
                    <a:srgbClr val="FFFFFF"/>
                  </a:solidFill>
                </a:uFill>
                <a:ea typeface="Microsoft YaHei"/>
              </a:rPr>
              <a:t> </a:t>
            </a:r>
            <a:r>
              <a:rPr lang="nb-NO" sz="1000" b="0" spc="-1" dirty="0">
                <a:solidFill>
                  <a:srgbClr val="000000"/>
                </a:solidFill>
                <a:uFill>
                  <a:solidFill>
                    <a:srgbClr val="FFFFFF"/>
                  </a:solidFill>
                </a:uFill>
                <a:ea typeface="Microsoft YaHei"/>
              </a:rPr>
              <a:t> og fysisk aktivitet er </a:t>
            </a:r>
            <a:r>
              <a:rPr lang="nb-NO" sz="1000" b="0" spc="-1" dirty="0">
                <a:solidFill>
                  <a:srgbClr val="000000"/>
                </a:solidFill>
                <a:uFill>
                  <a:solidFill>
                    <a:srgbClr val="FFFFFF"/>
                  </a:solidFill>
                </a:uFill>
                <a:latin typeface="Calibri" panose="020F0502020204030204" pitchFamily="34" charset="0"/>
                <a:ea typeface="Microsoft YaHei"/>
              </a:rPr>
              <a:t>sykdomsforebyggende -</a:t>
            </a:r>
            <a:r>
              <a:rPr lang="nb-NO" sz="1000" b="0" spc="-1" dirty="0">
                <a:solidFill>
                  <a:srgbClr val="000000"/>
                </a:solidFill>
                <a:uFill>
                  <a:solidFill>
                    <a:srgbClr val="FFFFFF"/>
                  </a:solidFill>
                </a:uFill>
                <a:ea typeface="Microsoft YaHei"/>
              </a:rPr>
              <a:t> ikke minst for å Unngå sår og trykkskade</a:t>
            </a:r>
          </a:p>
          <a:p>
            <a:endParaRPr lang="nb-NO" sz="1200" b="1"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Fokus på vaksiner har reddet mer enn 150 millioner liv de siste 50 årene – </a:t>
            </a:r>
          </a:p>
          <a:p>
            <a:r>
              <a:rPr lang="nb-NO" sz="1200" b="0" i="0" kern="1200" dirty="0">
                <a:solidFill>
                  <a:schemeClr val="tx1"/>
                </a:solidFill>
                <a:effectLst/>
                <a:latin typeface="+mn-lt"/>
                <a:ea typeface="+mn-ea"/>
                <a:cs typeface="+mn-cs"/>
              </a:rPr>
              <a:t>På 50 år har vaksiner reddet 154 millioner menneskeliv - studie publisert i forbindelse med 50-årsjubileet for det globale vaksinesamarbeidet EPI</a:t>
            </a:r>
          </a:p>
          <a:p>
            <a:pPr marL="653">
              <a:buClr>
                <a:srgbClr val="F07F09"/>
              </a:buClr>
              <a:buSzPct val="76000"/>
            </a:pPr>
            <a:endParaRPr lang="nb-NO" sz="1000" b="0" spc="-1" dirty="0">
              <a:solidFill>
                <a:srgbClr val="000000"/>
              </a:solidFill>
              <a:uFill>
                <a:solidFill>
                  <a:srgbClr val="FFFFFF"/>
                </a:solidFill>
              </a:uFill>
              <a:ea typeface="Microsoft YaHei"/>
            </a:endParaRPr>
          </a:p>
          <a:p>
            <a:pPr marL="653">
              <a:buClr>
                <a:srgbClr val="F07F09"/>
              </a:buClr>
              <a:buSzPct val="76000"/>
            </a:pPr>
            <a:r>
              <a:rPr lang="nb-NO" sz="1000" b="0" spc="-1" dirty="0">
                <a:solidFill>
                  <a:srgbClr val="000000"/>
                </a:solidFill>
                <a:uFill>
                  <a:solidFill>
                    <a:srgbClr val="FFFFFF"/>
                  </a:solidFill>
                </a:uFill>
                <a:ea typeface="Microsoft YaHei"/>
              </a:rPr>
              <a:t>Så: Sykepleier MÅ alltid ha Fokus på infeksjonsforebygging!  </a:t>
            </a:r>
          </a:p>
          <a:p>
            <a:pPr marL="653">
              <a:buClr>
                <a:srgbClr val="F07F09"/>
              </a:buClr>
              <a:buSzPct val="76000"/>
            </a:pPr>
            <a:r>
              <a:rPr lang="nb-NO" sz="1000" b="1" spc="-1" dirty="0">
                <a:solidFill>
                  <a:srgbClr val="000000"/>
                </a:solidFill>
                <a:uFill>
                  <a:solidFill>
                    <a:srgbClr val="FFFFFF"/>
                  </a:solidFill>
                </a:uFill>
                <a:ea typeface="Microsoft YaHei"/>
              </a:rPr>
              <a:t>VEKTLEGGE: </a:t>
            </a:r>
            <a:r>
              <a:rPr lang="nb-NO" sz="1000" b="0" spc="-1" dirty="0">
                <a:solidFill>
                  <a:srgbClr val="000000"/>
                </a:solidFill>
                <a:uFill>
                  <a:solidFill>
                    <a:srgbClr val="FFFFFF"/>
                  </a:solidFill>
                </a:uFill>
                <a:ea typeface="Microsoft YaHei"/>
              </a:rPr>
              <a:t>FÅ STUDENTEN TIL Å BLI BEVISST PÅ AT DET ER EN SAMMENHENG MELLOM INFEKSJONSFOREBYGGENDE TILTAK OG RESISTENSUTVIKLING!</a:t>
            </a:r>
          </a:p>
          <a:p>
            <a:pPr marL="653">
              <a:buClr>
                <a:srgbClr val="F07F09"/>
              </a:buClr>
              <a:buSzPct val="76000"/>
            </a:pPr>
            <a:r>
              <a:rPr lang="nb-NO" sz="1000" b="0" spc="-1" dirty="0">
                <a:solidFill>
                  <a:srgbClr val="000000"/>
                </a:solidFill>
                <a:uFill>
                  <a:solidFill>
                    <a:srgbClr val="FFFFFF"/>
                  </a:solidFill>
                </a:uFill>
                <a:ea typeface="Microsoft YaHei"/>
              </a:rPr>
              <a:t>Hvis de er gode PÅ Å FOREBYGGE og bevisste på dette – da er man også med på å redusere </a:t>
            </a:r>
            <a:r>
              <a:rPr lang="nb-NO" sz="1000" b="0" spc="-1" dirty="0" err="1">
                <a:solidFill>
                  <a:srgbClr val="000000"/>
                </a:solidFill>
                <a:uFill>
                  <a:solidFill>
                    <a:srgbClr val="FFFFFF"/>
                  </a:solidFill>
                </a:uFill>
                <a:ea typeface="Microsoft YaHei"/>
              </a:rPr>
              <a:t>antibiotikabruken</a:t>
            </a:r>
            <a:r>
              <a:rPr lang="nb-NO" sz="1000" b="0" spc="-1" dirty="0">
                <a:solidFill>
                  <a:srgbClr val="000000"/>
                </a:solidFill>
                <a:uFill>
                  <a:solidFill>
                    <a:srgbClr val="FFFFFF"/>
                  </a:solidFill>
                </a:uFill>
                <a:ea typeface="Microsoft YaHei"/>
              </a:rPr>
              <a:t> og redusere antibiotikaresistens</a:t>
            </a:r>
          </a:p>
          <a:p>
            <a:pPr marL="653">
              <a:buClr>
                <a:srgbClr val="F07F09"/>
              </a:buClr>
              <a:buSzPct val="76000"/>
            </a:pPr>
            <a:r>
              <a:rPr lang="nb-NO" sz="1000" b="0" spc="-1" dirty="0">
                <a:solidFill>
                  <a:srgbClr val="000000"/>
                </a:solidFill>
                <a:uFill>
                  <a:solidFill>
                    <a:srgbClr val="FFFFFF"/>
                  </a:solidFill>
                </a:uFill>
                <a:ea typeface="Microsoft YaHei"/>
              </a:rPr>
              <a:t> - Ingen infeksjon ingen antibiotikabruk. </a:t>
            </a:r>
          </a:p>
          <a:p>
            <a:pPr defTabSz="457089">
              <a:defRPr/>
            </a:pPr>
            <a:r>
              <a:rPr lang="nb-NO" sz="1000" b="0" dirty="0"/>
              <a:t>HUSK at ingen antibiotika skaper så lite resistens, som den man</a:t>
            </a:r>
            <a:r>
              <a:rPr lang="nb-NO" sz="1000" b="1" dirty="0"/>
              <a:t> ÏKKE </a:t>
            </a:r>
            <a:r>
              <a:rPr lang="nb-NO" sz="1000" b="0" dirty="0"/>
              <a:t>trenger å bruke!</a:t>
            </a:r>
          </a:p>
          <a:p>
            <a:pPr marL="653">
              <a:buClr>
                <a:srgbClr val="F07F09"/>
              </a:buClr>
              <a:buSzPct val="76000"/>
            </a:pPr>
            <a:endParaRPr lang="nb-NO" sz="1000" b="0" baseline="0" dirty="0"/>
          </a:p>
          <a:p>
            <a:pPr defTabSz="457089">
              <a:defRPr/>
            </a:pPr>
            <a:endParaRPr lang="nb-NO" sz="1000" b="0" dirty="0"/>
          </a:p>
          <a:p>
            <a:pPr defTabSz="457089">
              <a:defRPr/>
            </a:pPr>
            <a:endParaRPr lang="nb-NO" sz="1000" b="0" dirty="0"/>
          </a:p>
          <a:p>
            <a:endParaRPr lang="en-GB" sz="1000" b="0" dirty="0"/>
          </a:p>
        </p:txBody>
      </p:sp>
      <p:sp>
        <p:nvSpPr>
          <p:cNvPr id="4" name="Slide Number Placeholder 3"/>
          <p:cNvSpPr>
            <a:spLocks noGrp="1"/>
          </p:cNvSpPr>
          <p:nvPr>
            <p:ph type="sldNum" sz="quarter" idx="5"/>
          </p:nvPr>
        </p:nvSpPr>
        <p:spPr/>
        <p:txBody>
          <a:bodyPr/>
          <a:lstStyle/>
          <a:p>
            <a:fld id="{57D46B6D-5B73-7A4C-984B-75E154DA9EA3}" type="slidenum">
              <a:rPr lang="en-GB" smtClean="0"/>
              <a:t>12</a:t>
            </a:fld>
            <a:endParaRPr lang="en-GB" dirty="0"/>
          </a:p>
        </p:txBody>
      </p:sp>
    </p:spTree>
    <p:extLst>
      <p:ext uri="{BB962C8B-B14F-4D97-AF65-F5344CB8AC3E}">
        <p14:creationId xmlns:p14="http://schemas.microsoft.com/office/powerpoint/2010/main" val="36550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KAN FJERNES –</a:t>
            </a:r>
          </a:p>
          <a:p>
            <a:r>
              <a:rPr lang="nb-NO" b="0" dirty="0"/>
              <a:t>Lise bor hjemme og er ofte plaget av urinveisinfeksjoner . </a:t>
            </a:r>
          </a:p>
          <a:p>
            <a:r>
              <a:rPr lang="nb-NO" b="0" dirty="0"/>
              <a:t>Du og dine kollegaer i hjemmetjenesten besøker henne 4 ganger om dagen </a:t>
            </a:r>
            <a:r>
              <a:rPr lang="nb-NO" b="0" dirty="0" err="1"/>
              <a:t>pga</a:t>
            </a:r>
            <a:r>
              <a:rPr lang="nb-NO" b="0" dirty="0"/>
              <a:t> at hun har nedsatt mobilitet.</a:t>
            </a:r>
          </a:p>
          <a:p>
            <a:r>
              <a:rPr lang="nb-NO" b="0" dirty="0"/>
              <a:t>Når du kommer til lise, så passer DU på å hjelper henne på toalettet og sikrer i den forbindelse god hygiene – </a:t>
            </a:r>
          </a:p>
          <a:p>
            <a:r>
              <a:rPr lang="nb-NO" b="0" dirty="0"/>
              <a:t>og du sørger for at hun har </a:t>
            </a:r>
            <a:r>
              <a:rPr lang="nb-NO" b="1" dirty="0"/>
              <a:t>drikke tilgjengelig </a:t>
            </a:r>
            <a:r>
              <a:rPr lang="nb-NO" b="0" dirty="0"/>
              <a:t>og oppfordrer henne til å drikke NOK OG INFORMERER OM HVORFOR DE ER VIKTIG! </a:t>
            </a:r>
          </a:p>
          <a:p>
            <a:r>
              <a:rPr lang="nb-NO" b="0" dirty="0"/>
              <a:t>Lise sitter i rullestol og har et trykksår på høyre side som også må avlastes – </a:t>
            </a:r>
          </a:p>
          <a:p>
            <a:r>
              <a:rPr lang="nb-NO" b="0" dirty="0"/>
              <a:t>så etter at hun har vært på toalettet, så hjelper du henne til å endre på sittestillingen for å avlaste trykket</a:t>
            </a:r>
          </a:p>
          <a:p>
            <a:endParaRPr lang="nb-NO" b="0" dirty="0"/>
          </a:p>
          <a:p>
            <a:r>
              <a:rPr lang="nb-NO" b="0" dirty="0"/>
              <a:t>Så bare ved </a:t>
            </a:r>
            <a:r>
              <a:rPr lang="nb-NO" b="1" dirty="0"/>
              <a:t>et besøk </a:t>
            </a:r>
            <a:r>
              <a:rPr lang="nb-NO" b="0" dirty="0"/>
              <a:t>har du nå som sykepleier i hjemmetjenesten benyttet FLERE av rollene dine som inngår i antibiotikastyringen – hygiene og infeksjonsforebyggende tiltak</a:t>
            </a:r>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13</a:t>
            </a:fld>
            <a:endParaRPr lang="nb-NO" dirty="0"/>
          </a:p>
        </p:txBody>
      </p:sp>
    </p:spTree>
    <p:extLst>
      <p:ext uri="{BB962C8B-B14F-4D97-AF65-F5344CB8AC3E}">
        <p14:creationId xmlns:p14="http://schemas.microsoft.com/office/powerpoint/2010/main" val="4098415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1000" b="1" dirty="0"/>
              <a:t>ANBEFALES</a:t>
            </a:r>
          </a:p>
          <a:p>
            <a:endParaRPr lang="nb-NO" sz="90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dirty="0"/>
              <a:t>Vi sykepleierne har en </a:t>
            </a:r>
            <a:r>
              <a:rPr lang="nb-NO" sz="900" b="1" dirty="0"/>
              <a:t>særegen observerende funksjon i forhold til pasienten helsetilstand og eventuelle endringer i denne –og vi ob</a:t>
            </a:r>
            <a:r>
              <a:rPr lang="nb-NO" sz="900" dirty="0">
                <a:solidFill>
                  <a:schemeClr val="tx1"/>
                </a:solidFill>
              </a:rPr>
              <a:t>serverer pasientene systematisk (hele døgnet)</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dirty="0"/>
              <a:t>Det jo sykepleiers oppgave å administrere antibiotika riktig ut i fra ordinasjon fra legen. Vi er den nærmest til å</a:t>
            </a:r>
            <a:r>
              <a:rPr lang="nb-NO" sz="900" b="1" dirty="0"/>
              <a:t> observere den kliniske effekten og responsen av antibiotikumet </a:t>
            </a:r>
            <a:r>
              <a:rPr lang="nb-NO" sz="900" dirty="0"/>
              <a:t>, og er ansvarlig for å rapportere dette videre til legene.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dirty="0"/>
              <a:t>Og vi </a:t>
            </a:r>
            <a:r>
              <a:rPr lang="nb-NO" sz="900" dirty="0"/>
              <a:t>monitorer pasientens fremgang og kliniske status ved å: </a:t>
            </a:r>
            <a:endParaRPr lang="sv-SE" sz="900"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900" dirty="0"/>
          </a:p>
          <a:p>
            <a:pPr marL="171450" indent="-171450" defTabSz="457089">
              <a:buFont typeface="Arial" panose="020B0604020202020204" pitchFamily="34" charset="0"/>
              <a:buChar char="•"/>
              <a:defRPr/>
            </a:pPr>
            <a:r>
              <a:rPr lang="nb-NO" sz="900" b="1" dirty="0"/>
              <a:t>Observerer endringer i pasientens tilstand </a:t>
            </a:r>
            <a:r>
              <a:rPr lang="nb-NO" sz="900" dirty="0"/>
              <a:t>- </a:t>
            </a:r>
            <a:r>
              <a:rPr lang="nb-NO" sz="900" b="1" dirty="0"/>
              <a:t>Systematisk observasjon </a:t>
            </a:r>
            <a:r>
              <a:rPr lang="nb-NO" sz="900" dirty="0"/>
              <a:t>(for eksempel. gjennom kartleggingsverktøy), gir til trygghet og pålitelighet i sykepleierens observasjon av endringer i pasientens tilstand. </a:t>
            </a:r>
          </a:p>
          <a:p>
            <a:pPr marL="285680" indent="-285680" defTabSz="457089">
              <a:buFont typeface="Arial" panose="020B0604020202020204" pitchFamily="34" charset="0"/>
              <a:buChar char="•"/>
              <a:defRPr/>
            </a:pPr>
            <a:r>
              <a:rPr lang="nb-NO" sz="900" dirty="0"/>
              <a:t>Observer </a:t>
            </a:r>
            <a:r>
              <a:rPr lang="nb-NO" sz="900" b="1" dirty="0"/>
              <a:t>effekt</a:t>
            </a:r>
            <a:r>
              <a:rPr lang="nb-NO" sz="900" dirty="0"/>
              <a:t> av antibiotika på pasientens sykdomstilstand  - det er en viktig sykepleieroppgave;- monitorer pasientens fremgang og kliniske status</a:t>
            </a:r>
          </a:p>
          <a:p>
            <a:pPr marL="285680" indent="-285680" defTabSz="457089">
              <a:buFont typeface="Arial" panose="020B0604020202020204" pitchFamily="34" charset="0"/>
              <a:buChar char="•"/>
              <a:defRPr/>
            </a:pPr>
            <a:r>
              <a:rPr lang="nb-NO" sz="900" dirty="0"/>
              <a:t>Overvåke </a:t>
            </a:r>
            <a:r>
              <a:rPr lang="nb-NO" sz="900" b="1" dirty="0"/>
              <a:t>allmenntilstand</a:t>
            </a:r>
            <a:r>
              <a:rPr lang="nb-NO" sz="900" dirty="0"/>
              <a:t>: svimmel, svette, kvalme, dårlig matlyst, hudfarge, slapphet, kontaktbarhet </a:t>
            </a:r>
            <a:r>
              <a:rPr lang="nb-NO" sz="900" dirty="0" err="1"/>
              <a:t>osv</a:t>
            </a:r>
            <a:r>
              <a:rPr lang="nb-NO" sz="900" dirty="0"/>
              <a:t> - individets generelle helsetilstand </a:t>
            </a:r>
          </a:p>
          <a:p>
            <a:pPr marL="285680" indent="-285680" defTabSz="457089">
              <a:buFont typeface="Arial" panose="020B0604020202020204" pitchFamily="34" charset="0"/>
              <a:buChar char="•"/>
              <a:defRPr/>
            </a:pPr>
            <a:r>
              <a:rPr lang="nb-NO" sz="900" dirty="0"/>
              <a:t>Overvåke </a:t>
            </a:r>
            <a:r>
              <a:rPr lang="nb-NO" sz="900" b="1" dirty="0"/>
              <a:t>vitale parametere</a:t>
            </a:r>
            <a:r>
              <a:rPr lang="nb-NO" sz="900" dirty="0"/>
              <a:t>: (respirasjonsfrekvens, puls, blodtrykk, temperatur og O2, bevissthetsnivå) ABCD - ( hoste, pust, slimproduksjon, sår, vannlating)</a:t>
            </a:r>
          </a:p>
          <a:p>
            <a:pPr marL="171409" indent="-171409" defTabSz="457089">
              <a:buFont typeface="Arial" panose="020B0604020202020204" pitchFamily="34" charset="0"/>
              <a:buChar char="•"/>
              <a:defRPr/>
            </a:pPr>
            <a:r>
              <a:rPr lang="nb-NO" sz="900" b="1" dirty="0"/>
              <a:t>   Allergiske reaksjoner</a:t>
            </a:r>
            <a:r>
              <a:rPr lang="nb-NO" sz="900" dirty="0"/>
              <a:t>– Kunne skille/kjenne forskjell på «</a:t>
            </a:r>
            <a:r>
              <a:rPr lang="nb-NO" sz="900" b="1" dirty="0"/>
              <a:t>ekte» alvorlige allergiske reaksjoner og moderate bivirkninger </a:t>
            </a:r>
            <a:r>
              <a:rPr lang="nb-NO" sz="900" dirty="0"/>
              <a:t>av antibiotika, da dette kan ha stor betydning for valg av antibiotika til pasienten</a:t>
            </a:r>
          </a:p>
          <a:p>
            <a:pPr marL="171409" indent="-171409">
              <a:buFont typeface="Arial" panose="020B0604020202020204" pitchFamily="34" charset="0"/>
              <a:buChar char="•"/>
            </a:pPr>
            <a:r>
              <a:rPr lang="nb-NO" sz="900" dirty="0"/>
              <a:t>Kan pasienten gå over fra IV til peroral behandling? Vurdere evnen til å ta tabletter. Sykepleiernes observasjoner og rapporter om pasientenes tilstand kan tenkes å </a:t>
            </a:r>
            <a:r>
              <a:rPr lang="nb-NO" sz="900" b="1" dirty="0"/>
              <a:t>bidra til en raskere overgang til PO-behandling</a:t>
            </a:r>
          </a:p>
          <a:p>
            <a:pPr defTabSz="457089">
              <a:defRPr/>
            </a:pPr>
            <a:endParaRPr lang="nb-NO" sz="900" dirty="0"/>
          </a:p>
          <a:p>
            <a:pPr defTabSz="457089">
              <a:defRPr/>
            </a:pPr>
            <a:r>
              <a:rPr lang="nb-NO" sz="900" dirty="0"/>
              <a:t>Dere må kommunisere videre det dere observerer av data hos pasienten (</a:t>
            </a:r>
            <a:r>
              <a:rPr lang="nb-NO" sz="900" dirty="0" err="1"/>
              <a:t>Ref</a:t>
            </a:r>
            <a:r>
              <a:rPr lang="nb-NO" sz="900" dirty="0"/>
              <a:t>: </a:t>
            </a:r>
            <a:r>
              <a:rPr lang="nb-NO" sz="900" dirty="0" err="1"/>
              <a:t>Broom</a:t>
            </a:r>
            <a:r>
              <a:rPr lang="nb-NO" sz="900" dirty="0"/>
              <a:t> et al.( 2017) og </a:t>
            </a:r>
            <a:r>
              <a:rPr lang="nb-NO" sz="900" dirty="0" err="1"/>
              <a:t>Olans</a:t>
            </a:r>
            <a:r>
              <a:rPr lang="nb-NO" sz="900" dirty="0"/>
              <a:t> et al., (2016), s. 85-86)</a:t>
            </a:r>
          </a:p>
          <a:p>
            <a:pPr defTabSz="457089">
              <a:defRPr/>
            </a:pPr>
            <a:r>
              <a:rPr lang="nb-NO" sz="900" dirty="0"/>
              <a:t>Det er derfor viktig med </a:t>
            </a:r>
            <a:r>
              <a:rPr lang="nb-NO" sz="900" dirty="0">
                <a:solidFill>
                  <a:srgbClr val="FF0000"/>
                </a:solidFill>
              </a:rPr>
              <a:t>god kunnskap </a:t>
            </a:r>
            <a:r>
              <a:rPr lang="nb-NO" sz="900" dirty="0"/>
              <a:t>om hva som er relevante sykepleiefaglige tilbakemeldinger vedrørende antibiotikabehandling.</a:t>
            </a:r>
          </a:p>
          <a:p>
            <a:endParaRPr lang="nb-NO" sz="900" dirty="0"/>
          </a:p>
          <a:p>
            <a:endParaRPr lang="sv-SE" sz="900" dirty="0"/>
          </a:p>
          <a:p>
            <a:pPr defTabSz="457089">
              <a:defRPr/>
            </a:pPr>
            <a:r>
              <a:rPr lang="nb-NO" sz="900" b="1" dirty="0"/>
              <a:t>Kan tas med om ønskelig: </a:t>
            </a:r>
            <a:endParaRPr lang="nb-NO" sz="900" dirty="0"/>
          </a:p>
          <a:p>
            <a:pPr defTabSz="457089">
              <a:defRPr/>
            </a:pPr>
            <a:r>
              <a:rPr lang="nb-NO" sz="900" b="0" dirty="0"/>
              <a:t>Så </a:t>
            </a:r>
            <a:r>
              <a:rPr lang="nb-NO" sz="900" b="1" dirty="0"/>
              <a:t>neste morgen kommer</a:t>
            </a:r>
            <a:r>
              <a:rPr lang="nb-NO" sz="900" b="1" baseline="0" dirty="0"/>
              <a:t> du tilbake til Lise – og du vasker hender og hilser på.</a:t>
            </a:r>
          </a:p>
          <a:p>
            <a:pPr defTabSz="457089">
              <a:defRPr/>
            </a:pPr>
            <a:r>
              <a:rPr lang="nb-NO" sz="900" b="1" baseline="0" dirty="0"/>
              <a:t>Hun gir god kontakt men virker litt pjusk – så du bestemmer deg derfor for å måle blodtrykk, puls og respirasjonsfrekvens og temperatur. </a:t>
            </a:r>
          </a:p>
          <a:p>
            <a:pPr defTabSz="457089">
              <a:defRPr/>
            </a:pPr>
            <a:r>
              <a:rPr lang="nb-NO" sz="900" b="1" baseline="0" dirty="0"/>
              <a:t>Disse verdiene er endret fra tidligere målinger. Og Lise må på do hele tiden , og hun tror at hun har fått en ny urinveisinfeksjon</a:t>
            </a:r>
          </a:p>
          <a:p>
            <a:pPr defTabSz="457089">
              <a:defRPr/>
            </a:pPr>
            <a:endParaRPr lang="nb-NO" sz="900" b="0" baseline="0" dirty="0"/>
          </a:p>
          <a:p>
            <a:pPr defTabSz="457089">
              <a:defRPr/>
            </a:pPr>
            <a:r>
              <a:rPr lang="nb-NO" sz="900" b="0" baseline="0" dirty="0"/>
              <a:t>Du er nå altså en datasamler og observatør, både ved å måle vitale parametere og observere pasientens allmenntilstand</a:t>
            </a:r>
          </a:p>
          <a:p>
            <a:pPr defTabSz="457089">
              <a:defRPr/>
            </a:pPr>
            <a:r>
              <a:rPr lang="nb-NO" sz="900" b="1" dirty="0"/>
              <a:t> </a:t>
            </a:r>
          </a:p>
          <a:p>
            <a:pPr defTabSz="457089">
              <a:defRPr/>
            </a:pPr>
            <a:endParaRPr lang="nb-NO" sz="900" b="1" dirty="0"/>
          </a:p>
          <a:p>
            <a:r>
              <a:rPr lang="nb-NO" sz="900" b="1" dirty="0"/>
              <a:t>Tilleggsinformasjon:</a:t>
            </a:r>
          </a:p>
          <a:p>
            <a:r>
              <a:rPr lang="nb-NO" sz="900" dirty="0"/>
              <a:t>IV-behandling skal gis til ustabile pasienter, med </a:t>
            </a:r>
            <a:r>
              <a:rPr lang="nb-NO" sz="900" b="1" dirty="0"/>
              <a:t>overgang til PO så fort pasienten er stabil og kan svelge ta</a:t>
            </a:r>
            <a:r>
              <a:rPr lang="nb-NO" sz="900" dirty="0"/>
              <a:t>bletter.</a:t>
            </a:r>
          </a:p>
          <a:p>
            <a:pPr defTabSz="457089">
              <a:defRPr/>
            </a:pPr>
            <a:r>
              <a:rPr lang="nb-NO" sz="900" dirty="0"/>
              <a:t>Det er vist at tidlig overgang fra intravenøs (iv) til per-oral (</a:t>
            </a:r>
            <a:r>
              <a:rPr lang="nb-NO" sz="900" dirty="0" err="1"/>
              <a:t>po</a:t>
            </a:r>
            <a:r>
              <a:rPr lang="nb-NO" sz="900" dirty="0"/>
              <a:t>) behandlingsform </a:t>
            </a:r>
            <a:r>
              <a:rPr lang="nb-NO" sz="900" b="1" dirty="0"/>
              <a:t>forkorter liggetid i sykehus </a:t>
            </a:r>
            <a:r>
              <a:rPr lang="nb-NO" sz="900" dirty="0"/>
              <a:t>.</a:t>
            </a:r>
          </a:p>
          <a:p>
            <a:r>
              <a:rPr lang="nb-NO" sz="900" dirty="0"/>
              <a:t>Fordelene anses å være </a:t>
            </a:r>
            <a:r>
              <a:rPr lang="nb-NO" sz="900" b="1" dirty="0"/>
              <a:t>lavere kostnader</a:t>
            </a:r>
            <a:r>
              <a:rPr lang="nb-NO" sz="900" dirty="0"/>
              <a:t>, bla tidsbesparende for </a:t>
            </a:r>
            <a:r>
              <a:rPr lang="nb-NO" sz="900" dirty="0" err="1"/>
              <a:t>spl</a:t>
            </a:r>
            <a:r>
              <a:rPr lang="nb-NO" sz="900" dirty="0"/>
              <a:t>. ved å redusert tidsbruk ved medisinering, </a:t>
            </a:r>
          </a:p>
          <a:p>
            <a:r>
              <a:rPr lang="nb-NO" sz="900" dirty="0"/>
              <a:t>Overgangen fra intravenøst til peroral antibiotikabehandling kan </a:t>
            </a:r>
            <a:r>
              <a:rPr lang="nb-NO" sz="900" b="1" dirty="0"/>
              <a:t>redusere risikoen for komplikasjone</a:t>
            </a:r>
            <a:r>
              <a:rPr lang="nb-NO" sz="900" dirty="0"/>
              <a:t>r-da intravenøse tilganger kan seponeres og dermed </a:t>
            </a:r>
            <a:r>
              <a:rPr lang="nb-NO" sz="900" b="1" dirty="0"/>
              <a:t>gi mindre risiko for sykehuservervede infeksjoner</a:t>
            </a:r>
            <a:r>
              <a:rPr lang="nb-NO" sz="900" dirty="0"/>
              <a:t>.</a:t>
            </a:r>
          </a:p>
          <a:p>
            <a:r>
              <a:rPr lang="nb-NO" sz="900" dirty="0"/>
              <a:t>(Eksempler på komplikasjoner ved intravenøs administrasjonsmåte er årebetennelse, sepsis, arterie- og nerveskader eller luftemboli (Helsebiblioteket, 2015).</a:t>
            </a:r>
          </a:p>
          <a:p>
            <a:pPr defTabSz="457089">
              <a:defRPr/>
            </a:pPr>
            <a:endParaRPr lang="nb-NO" sz="900" b="1" dirty="0"/>
          </a:p>
          <a:p>
            <a:endParaRPr lang="sv-SE" sz="900" dirty="0"/>
          </a:p>
        </p:txBody>
      </p:sp>
      <p:sp>
        <p:nvSpPr>
          <p:cNvPr id="4" name="Slide Number Placeholder 3"/>
          <p:cNvSpPr>
            <a:spLocks noGrp="1"/>
          </p:cNvSpPr>
          <p:nvPr>
            <p:ph type="sldNum" sz="quarter" idx="10"/>
          </p:nvPr>
        </p:nvSpPr>
        <p:spPr/>
        <p:txBody>
          <a:bodyPr/>
          <a:lstStyle/>
          <a:p>
            <a:fld id="{57D46B6D-5B73-7A4C-984B-75E154DA9EA3}" type="slidenum">
              <a:rPr lang="nb-NO" smtClean="0"/>
              <a:t>14</a:t>
            </a:fld>
            <a:endParaRPr lang="nb-NO" dirty="0"/>
          </a:p>
        </p:txBody>
      </p:sp>
    </p:spTree>
    <p:extLst>
      <p:ext uri="{BB962C8B-B14F-4D97-AF65-F5344CB8AC3E}">
        <p14:creationId xmlns:p14="http://schemas.microsoft.com/office/powerpoint/2010/main" val="450368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dirty="0"/>
              <a:t>ANBEFALES</a:t>
            </a:r>
            <a:endParaRPr lang="nb-NO" b="1" baseline="0" dirty="0"/>
          </a:p>
          <a:p>
            <a:pPr defTabSz="457089">
              <a:defRPr/>
            </a:pPr>
            <a:endParaRPr lang="nb-NO" dirty="0"/>
          </a:p>
          <a:p>
            <a:pPr lvl="0"/>
            <a:r>
              <a:rPr lang="nb-NO" sz="1200" dirty="0"/>
              <a:t>Prøver må tas etter klinisk indikasjon, </a:t>
            </a:r>
            <a:r>
              <a:rPr lang="nb-NO" sz="1200" b="1" dirty="0"/>
              <a:t>og må tas FØR oppstart av antibiotika  - </a:t>
            </a:r>
            <a:r>
              <a:rPr lang="nb-NO" sz="1200" dirty="0"/>
              <a:t>skille mellom viral og bakteriell infeksjon –</a:t>
            </a:r>
          </a:p>
          <a:p>
            <a:r>
              <a:rPr lang="nb-NO" sz="1200" dirty="0"/>
              <a:t>På den måten sikrer man </a:t>
            </a:r>
            <a:r>
              <a:rPr lang="nb-NO" sz="1200" b="1" dirty="0"/>
              <a:t>målrettet og mer smalspektret behandling</a:t>
            </a:r>
          </a:p>
          <a:p>
            <a:pPr>
              <a:buFont typeface="Arial" panose="020B0604020202020204" pitchFamily="34" charset="0"/>
              <a:buNone/>
            </a:pPr>
            <a:r>
              <a:rPr lang="nb-NO" sz="1200" dirty="0"/>
              <a:t> </a:t>
            </a:r>
          </a:p>
          <a:p>
            <a:pPr marL="170644" indent="-170644">
              <a:buFont typeface="Arial" panose="020B0604020202020204" pitchFamily="34" charset="0"/>
              <a:buChar char="•"/>
            </a:pPr>
            <a:r>
              <a:rPr lang="nb-NO" sz="1100" dirty="0"/>
              <a:t>For å sikre rask og korrekt behandling må sykepleiere forstå betydningen av å ta mikrobiologiske prøver med riktig utstyr og rett metode, </a:t>
            </a:r>
          </a:p>
          <a:p>
            <a:pPr marL="170644" indent="-170644">
              <a:buFont typeface="Arial" panose="020B0604020202020204" pitchFamily="34" charset="0"/>
              <a:buChar char="•"/>
            </a:pPr>
            <a:endParaRPr lang="nb-NO" sz="1100" dirty="0"/>
          </a:p>
          <a:p>
            <a:pPr marL="170644" indent="-170644">
              <a:buFont typeface="Arial" panose="020B0604020202020204" pitchFamily="34" charset="0"/>
              <a:buChar char="•"/>
            </a:pPr>
            <a:r>
              <a:rPr lang="nb-NO" sz="1100" dirty="0"/>
              <a:t>Forurensede prøver kan gi uriktige svar og føre til feil valg av antibiotika og overforbruk av antibiotika – da ofte bredspektret</a:t>
            </a:r>
          </a:p>
          <a:p>
            <a:pPr marL="170644" indent="-170644" defTabSz="457144">
              <a:buFont typeface="Arial" panose="020B0604020202020204" pitchFamily="34" charset="0"/>
              <a:buChar char="•"/>
              <a:defRPr/>
            </a:pPr>
            <a:r>
              <a:rPr lang="nb-NO" sz="1100" dirty="0">
                <a:latin typeface="Calibri" panose="020F0502020204030204" pitchFamily="34" charset="0"/>
                <a:ea typeface="Calibri" panose="020F0502020204030204" pitchFamily="34" charset="0"/>
                <a:cs typeface="Times New Roman" panose="02020603050405020304" pitchFamily="18" charset="0"/>
              </a:rPr>
              <a:t>Både feil indikasjoner for prøvetaking og feil oppbevaring/transport kan føre til overforbruk av antibiotika.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 så - Bruk prøver fornuftig! </a:t>
            </a:r>
            <a:r>
              <a:rPr lang="nb-NO" sz="1100" dirty="0"/>
              <a:t>Kun der det kan hjelpe i diagnostikken. </a:t>
            </a:r>
            <a:r>
              <a:rPr lang="sv-SE" sz="1100" baseline="0" dirty="0"/>
              <a:t>Ha litt ”is i magen” - og ikke ta unødvendige prøver! – for det kan igjen føre til unødig antiiotikabruk</a:t>
            </a:r>
          </a:p>
          <a:p>
            <a:endParaRPr lang="nb-NO" sz="1100" dirty="0"/>
          </a:p>
          <a:p>
            <a:pPr marL="170644" indent="-170644">
              <a:buFont typeface="Arial" panose="020B0604020202020204" pitchFamily="34" charset="0"/>
              <a:buChar char="•"/>
            </a:pPr>
            <a:r>
              <a:rPr lang="nb-NO" sz="1100" b="1" dirty="0"/>
              <a:t>Jo raskere antibiotikabehandlingen kan justeres ut fra prøvesvaret, desto bedre for pasienten!</a:t>
            </a:r>
          </a:p>
          <a:p>
            <a:pPr marL="0" indent="0" defTabSz="457144">
              <a:buFont typeface="Arial" panose="020B0604020202020204" pitchFamily="34" charset="0"/>
              <a:buNone/>
              <a:defRPr/>
            </a:pPr>
            <a:endParaRPr lang="nb-NO" sz="12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nb-NO" sz="1200" b="1" dirty="0"/>
              <a:t>Kan tas med: </a:t>
            </a:r>
          </a:p>
          <a:p>
            <a:pPr marL="0" indent="0">
              <a:buFont typeface="Arial" panose="020B0604020202020204" pitchFamily="34" charset="0"/>
              <a:buNone/>
            </a:pPr>
            <a:r>
              <a:rPr lang="nb-NO" sz="1200" b="1" dirty="0"/>
              <a:t>  - tilbake til Lise:  Lise har tydelige symptomer</a:t>
            </a:r>
            <a:r>
              <a:rPr lang="nb-NO" sz="1200" b="1" baseline="0" dirty="0"/>
              <a:t> på urinveisinfeksjon. </a:t>
            </a:r>
          </a:p>
          <a:p>
            <a:pPr marL="0" indent="0">
              <a:buFont typeface="Arial" panose="020B0604020202020204" pitchFamily="34" charset="0"/>
              <a:buNone/>
            </a:pPr>
            <a:r>
              <a:rPr lang="nb-NO" sz="1200" b="1" i="1" dirty="0"/>
              <a:t> </a:t>
            </a:r>
            <a:r>
              <a:rPr lang="nb-NO" sz="1200" b="1" i="0" dirty="0"/>
              <a:t>I</a:t>
            </a:r>
            <a:r>
              <a:rPr lang="nb-NO" sz="1200" b="1" i="1" dirty="0"/>
              <a:t> </a:t>
            </a:r>
            <a:r>
              <a:rPr lang="nb-NO" sz="1200" b="1" dirty="0"/>
              <a:t>samråd med legen, tar du en urinprøve av Lise, du </a:t>
            </a:r>
            <a:r>
              <a:rPr lang="nb-NO" sz="1200" b="1" dirty="0" err="1"/>
              <a:t>stikser</a:t>
            </a:r>
            <a:r>
              <a:rPr lang="nb-NO" sz="1200" b="1" dirty="0"/>
              <a:t> urinen og sender prøve til bakteriologisk dyrkning. </a:t>
            </a:r>
          </a:p>
          <a:p>
            <a:pPr marL="170644" marR="0" lvl="0" indent="-170644" algn="l" defTabSz="45714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dirty="0">
              <a:solidFill>
                <a:schemeClr val="tx1"/>
              </a:solidFill>
            </a:endParaRPr>
          </a:p>
          <a:p>
            <a:pPr marL="170644" indent="-170644">
              <a:buFont typeface="Arial" panose="020B0604020202020204" pitchFamily="34" charset="0"/>
              <a:buChar char="•"/>
            </a:pPr>
            <a:endParaRPr lang="nb-NO" sz="1200" b="1" dirty="0"/>
          </a:p>
          <a:p>
            <a:pPr marL="170644" indent="-170644">
              <a:buFont typeface="Arial" panose="020B0604020202020204" pitchFamily="34" charset="0"/>
              <a:buChar char="•"/>
            </a:pPr>
            <a:endParaRPr lang="nb-NO" sz="1200" b="1" dirty="0"/>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15</a:t>
            </a:fld>
            <a:endParaRPr lang="nb-NO" dirty="0"/>
          </a:p>
        </p:txBody>
      </p:sp>
    </p:spTree>
    <p:extLst>
      <p:ext uri="{BB962C8B-B14F-4D97-AF65-F5344CB8AC3E}">
        <p14:creationId xmlns:p14="http://schemas.microsoft.com/office/powerpoint/2010/main" val="3085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KAN</a:t>
            </a:r>
            <a:r>
              <a:rPr lang="nb-NO" b="1" baseline="0" dirty="0"/>
              <a:t> FJERNES  </a:t>
            </a:r>
          </a:p>
          <a:p>
            <a:pPr defTabSz="457089">
              <a:defRPr/>
            </a:pPr>
            <a:endParaRPr lang="en-US" noProof="0" dirty="0"/>
          </a:p>
          <a:p>
            <a:r>
              <a:rPr lang="nb-NO" dirty="0">
                <a:solidFill>
                  <a:schemeClr val="tx1"/>
                </a:solidFill>
              </a:rPr>
              <a:t>DISKUTER MED SIDEMANNEN – 2 eller 3 sammen i 2 minutter</a:t>
            </a:r>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16</a:t>
            </a:fld>
            <a:endParaRPr lang="nb-NO" dirty="0"/>
          </a:p>
        </p:txBody>
      </p:sp>
    </p:spTree>
    <p:extLst>
      <p:ext uri="{BB962C8B-B14F-4D97-AF65-F5344CB8AC3E}">
        <p14:creationId xmlns:p14="http://schemas.microsoft.com/office/powerpoint/2010/main" val="76104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b-NO" b="1" dirty="0"/>
              <a:t>SPØR </a:t>
            </a:r>
            <a:r>
              <a:rPr lang="nb-NO" b="1" dirty="0" err="1"/>
              <a:t>bria</a:t>
            </a:r>
            <a:r>
              <a:rPr lang="nb-NO" b="1" dirty="0"/>
              <a:t> om jeg skal ta bort denne???  - dobbel/</a:t>
            </a:r>
            <a:r>
              <a:rPr lang="nb-NO" b="1" dirty="0" err="1"/>
              <a:t>oberlappend</a:t>
            </a:r>
            <a:r>
              <a:rPr lang="nb-NO" b="1" dirty="0"/>
              <a:t> med hennes???</a:t>
            </a:r>
          </a:p>
          <a:p>
            <a:pPr lvl="0"/>
            <a:r>
              <a:rPr lang="nb-NO" b="1" dirty="0"/>
              <a:t>KAN FJERNES</a:t>
            </a:r>
          </a:p>
          <a:p>
            <a:pPr>
              <a:buFont typeface="Arial" panose="020B0604020202020204" pitchFamily="34" charset="0"/>
              <a:buNone/>
            </a:pPr>
            <a:r>
              <a:rPr lang="nb-NO" sz="1100" b="1" dirty="0"/>
              <a:t>For å sikre rask og korrekt behandling er det viktig at sykepleiere forstår betydningen av å:</a:t>
            </a:r>
            <a:r>
              <a:rPr lang="nb-NO" sz="1100" dirty="0"/>
              <a:t> </a:t>
            </a:r>
          </a:p>
          <a:p>
            <a:pPr marL="170644" indent="-170644">
              <a:buFont typeface="Arial" panose="020B0604020202020204" pitchFamily="34" charset="0"/>
              <a:buChar char="•"/>
            </a:pPr>
            <a:r>
              <a:rPr lang="nb-NO" sz="1100" dirty="0"/>
              <a:t>ta mikrobiologiske prøver med riktig utstyr og rett metode</a:t>
            </a:r>
          </a:p>
          <a:p>
            <a:pPr marL="170644" indent="-170644">
              <a:buFont typeface="Arial" panose="020B0604020202020204" pitchFamily="34" charset="0"/>
              <a:buChar char="•"/>
            </a:pPr>
            <a:r>
              <a:rPr lang="nb-NO" sz="1100" dirty="0"/>
              <a:t>sende disse til analyse på en forsvarlig måte, slik at ikke prøvene forurenses. Ubrukelige prøver kan gi uriktige svar og føre til feil valg av antibiotika – og mer bruk av bredspektret antibiotika!</a:t>
            </a:r>
          </a:p>
          <a:p>
            <a:pPr marL="170644" indent="-170644" defTabSz="457089">
              <a:buFont typeface="Arial" panose="020B0604020202020204" pitchFamily="34" charset="0"/>
              <a:buChar char="•"/>
              <a:defRPr/>
            </a:pPr>
            <a:r>
              <a:rPr lang="nb-NO" sz="1100" dirty="0"/>
              <a:t>sikre at tilstrekkelig og korrekt informasjon er fylt inn på rekvisisjonen</a:t>
            </a:r>
          </a:p>
          <a:p>
            <a:pPr marL="170644" indent="-170644" defTabSz="457089">
              <a:buFont typeface="Arial" panose="020B0604020202020204" pitchFamily="34" charset="0"/>
              <a:buChar char="•"/>
              <a:defRPr/>
            </a:pPr>
            <a:r>
              <a:rPr lang="nb-NO" sz="1100" dirty="0"/>
              <a:t>følge opp prøvesvar</a:t>
            </a:r>
          </a:p>
          <a:p>
            <a:pPr marL="170644" indent="-170644" defTabSz="457089">
              <a:buFont typeface="Arial" panose="020B0604020202020204" pitchFamily="34" charset="0"/>
              <a:buChar char="•"/>
              <a:defRPr/>
            </a:pPr>
            <a:r>
              <a:rPr lang="nb-NO" sz="1100" dirty="0"/>
              <a:t>stille spørsmål om mikrobefunn og medikamentell behandling</a:t>
            </a:r>
          </a:p>
          <a:p>
            <a:endParaRPr lang="nb-NO" sz="1100" dirty="0"/>
          </a:p>
          <a:p>
            <a:r>
              <a:rPr lang="nb-NO" sz="1100" dirty="0"/>
              <a:t>Gi viktige innspill vedrørende pasientens tilstand – og ved å stille spørsmål til mikrobefunn og medikamentell behandling, kan sykepleiere bidra til diskusjon, og videre til at behandlingen eventuelt smalnes inn.</a:t>
            </a:r>
            <a:endParaRPr lang="nb-NO" sz="1100" b="1" dirty="0"/>
          </a:p>
          <a:p>
            <a:pPr>
              <a:buFont typeface="Arial" panose="020B0604020202020204" pitchFamily="34" charset="0"/>
              <a:buNone/>
            </a:pPr>
            <a:r>
              <a:rPr lang="nb-NO" sz="1100" dirty="0"/>
              <a:t>Prøvetakning – for eksempel:</a:t>
            </a:r>
          </a:p>
          <a:p>
            <a:pPr lvl="1">
              <a:buFont typeface="Arial" panose="020B0604020202020204" pitchFamily="34" charset="0"/>
              <a:buChar char="•"/>
            </a:pPr>
            <a:r>
              <a:rPr lang="nb-NO" sz="1100" dirty="0"/>
              <a:t>Urinprøver</a:t>
            </a:r>
          </a:p>
          <a:p>
            <a:pPr lvl="1">
              <a:buFont typeface="Arial" panose="020B0604020202020204" pitchFamily="34" charset="0"/>
              <a:buChar char="•"/>
            </a:pPr>
            <a:r>
              <a:rPr lang="nb-NO" sz="1100" dirty="0"/>
              <a:t>Bakterieprøver/dyrkningsprøve fra sår, hals, nese</a:t>
            </a:r>
          </a:p>
          <a:p>
            <a:pPr lvl="1">
              <a:buFont typeface="Arial" panose="020B0604020202020204" pitchFamily="34" charset="0"/>
              <a:buChar char="•"/>
            </a:pPr>
            <a:r>
              <a:rPr lang="nb-NO" sz="1100" dirty="0"/>
              <a:t>Blodkulturer</a:t>
            </a:r>
          </a:p>
          <a:p>
            <a:pPr lvl="1">
              <a:buFont typeface="Arial" panose="020B0604020202020204" pitchFamily="34" charset="0"/>
              <a:buChar char="•"/>
            </a:pPr>
            <a:r>
              <a:rPr lang="nb-NO" sz="1100" dirty="0"/>
              <a:t>Ekspektoratprøver </a:t>
            </a:r>
          </a:p>
          <a:p>
            <a:r>
              <a:rPr lang="nb-NO" sz="1100" b="1" i="1" dirty="0"/>
              <a:t>Hvis dere har et prøvetakingsskjema fra det lokale sykehuset deres, så ta det gjerne med som et bilde i presentasjonen</a:t>
            </a:r>
          </a:p>
          <a:p>
            <a:pPr marL="0" indent="0">
              <a:buFont typeface="Arial" panose="020B0604020202020204" pitchFamily="34" charset="0"/>
              <a:buNone/>
            </a:pPr>
            <a:r>
              <a:rPr lang="nb-NO" sz="1100" b="0" dirty="0"/>
              <a:t>Kan tas med: </a:t>
            </a:r>
          </a:p>
          <a:p>
            <a:pPr marL="0" indent="0">
              <a:buFont typeface="Arial" panose="020B0604020202020204" pitchFamily="34" charset="0"/>
              <a:buNone/>
            </a:pPr>
            <a:r>
              <a:rPr lang="nb-NO" sz="1100" b="0" dirty="0"/>
              <a:t>  - tilbake til Lise:  Lise har tydelige symptomer</a:t>
            </a:r>
            <a:r>
              <a:rPr lang="nb-NO" sz="1100" b="0" baseline="0" dirty="0"/>
              <a:t> på urinveisinfeksjon. </a:t>
            </a:r>
            <a:r>
              <a:rPr lang="nb-NO" sz="1100" b="0" i="1" dirty="0"/>
              <a:t> </a:t>
            </a:r>
            <a:r>
              <a:rPr lang="nb-NO" sz="1100" b="0" i="0" dirty="0"/>
              <a:t>I</a:t>
            </a:r>
            <a:r>
              <a:rPr lang="nb-NO" sz="1100" b="0" i="1" dirty="0"/>
              <a:t> </a:t>
            </a:r>
            <a:r>
              <a:rPr lang="nb-NO" sz="1100" b="0" dirty="0"/>
              <a:t>samråd med legen, tar du en urinprøve av Lise, du </a:t>
            </a:r>
            <a:r>
              <a:rPr lang="nb-NO" sz="1100" b="0" dirty="0" err="1"/>
              <a:t>stikser</a:t>
            </a:r>
            <a:r>
              <a:rPr lang="nb-NO" sz="1100" b="0" dirty="0"/>
              <a:t> urinen og sender prøve til bakteriologisk dyrkning. </a:t>
            </a:r>
          </a:p>
          <a:p>
            <a:endParaRPr lang="nb-NO" sz="1100" b="1" dirty="0"/>
          </a:p>
        </p:txBody>
      </p:sp>
      <p:sp>
        <p:nvSpPr>
          <p:cNvPr id="4" name="Slide Number Placeholder 3"/>
          <p:cNvSpPr>
            <a:spLocks noGrp="1"/>
          </p:cNvSpPr>
          <p:nvPr>
            <p:ph type="sldNum" sz="quarter" idx="10"/>
          </p:nvPr>
        </p:nvSpPr>
        <p:spPr/>
        <p:txBody>
          <a:bodyPr/>
          <a:lstStyle/>
          <a:p>
            <a:fld id="{57D46B6D-5B73-7A4C-984B-75E154DA9EA3}" type="slidenum">
              <a:rPr lang="nb-NO" smtClean="0"/>
              <a:t>17</a:t>
            </a:fld>
            <a:endParaRPr lang="nb-NO" dirty="0"/>
          </a:p>
        </p:txBody>
      </p:sp>
    </p:spTree>
    <p:extLst>
      <p:ext uri="{BB962C8B-B14F-4D97-AF65-F5344CB8AC3E}">
        <p14:creationId xmlns:p14="http://schemas.microsoft.com/office/powerpoint/2010/main" val="804694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dirty="0"/>
              <a:t>KAN FJERNES</a:t>
            </a:r>
          </a:p>
          <a:p>
            <a:pPr defTabSz="457089">
              <a:defRPr/>
            </a:pPr>
            <a:endParaRPr lang="nb-NO" dirty="0"/>
          </a:p>
          <a:p>
            <a:pPr defTabSz="457089">
              <a:defRPr/>
            </a:pPr>
            <a:r>
              <a:rPr lang="nb-NO" dirty="0"/>
              <a:t>Kilde: OUS </a:t>
            </a:r>
            <a:r>
              <a:rPr lang="nb-NO" altLang="nb-NO" dirty="0" err="1"/>
              <a:t>Antibiotikateamet</a:t>
            </a:r>
            <a:r>
              <a:rPr lang="nb-NO" altLang="nb-NO" dirty="0"/>
              <a:t>, versjon 1.1,  januar 2021</a:t>
            </a:r>
          </a:p>
          <a:p>
            <a:r>
              <a:rPr lang="en-GB" dirty="0" err="1"/>
              <a:t>Sjekkliste</a:t>
            </a:r>
            <a:r>
              <a:rPr lang="en-GB" dirty="0"/>
              <a:t>  - </a:t>
            </a:r>
            <a:r>
              <a:rPr lang="en-GB" dirty="0" err="1"/>
              <a:t>Noen</a:t>
            </a:r>
            <a:r>
              <a:rPr lang="en-GB" dirty="0"/>
              <a:t> tips, </a:t>
            </a:r>
            <a:r>
              <a:rPr lang="en-GB" dirty="0" err="1"/>
              <a:t>råd</a:t>
            </a:r>
            <a:r>
              <a:rPr lang="en-GB" dirty="0"/>
              <a:t> </a:t>
            </a:r>
            <a:r>
              <a:rPr lang="en-GB" dirty="0" err="1"/>
              <a:t>og</a:t>
            </a:r>
            <a:r>
              <a:rPr lang="en-GB" dirty="0"/>
              <a:t> </a:t>
            </a:r>
            <a:r>
              <a:rPr lang="en-GB" dirty="0" err="1"/>
              <a:t>huskeregler</a:t>
            </a:r>
            <a:r>
              <a:rPr lang="en-GB" dirty="0"/>
              <a:t> </a:t>
            </a:r>
            <a:r>
              <a:rPr lang="en-GB" dirty="0" err="1"/>
              <a:t>til</a:t>
            </a:r>
            <a:r>
              <a:rPr lang="en-GB" dirty="0"/>
              <a:t> </a:t>
            </a:r>
            <a:r>
              <a:rPr lang="en-GB" dirty="0" err="1"/>
              <a:t>håndtering</a:t>
            </a:r>
            <a:r>
              <a:rPr lang="en-GB" dirty="0"/>
              <a:t> </a:t>
            </a:r>
            <a:r>
              <a:rPr lang="en-GB" dirty="0" err="1"/>
              <a:t>av</a:t>
            </a:r>
            <a:r>
              <a:rPr lang="en-GB" dirty="0"/>
              <a:t> </a:t>
            </a:r>
            <a:r>
              <a:rPr lang="en-GB" dirty="0" err="1"/>
              <a:t>prøvesvar</a:t>
            </a:r>
            <a:r>
              <a:rPr lang="en-GB" dirty="0"/>
              <a:t> – </a:t>
            </a:r>
            <a:r>
              <a:rPr lang="en-GB" dirty="0" err="1"/>
              <a:t>en</a:t>
            </a:r>
            <a:r>
              <a:rPr lang="en-GB" dirty="0"/>
              <a:t> </a:t>
            </a:r>
            <a:r>
              <a:rPr lang="en-GB" dirty="0" err="1"/>
              <a:t>konkret</a:t>
            </a:r>
            <a:r>
              <a:rPr lang="en-GB" dirty="0"/>
              <a:t> </a:t>
            </a:r>
            <a:r>
              <a:rPr lang="en-GB" dirty="0" err="1"/>
              <a:t>huskeliste</a:t>
            </a:r>
            <a:r>
              <a:rPr lang="en-GB" dirty="0"/>
              <a:t>.</a:t>
            </a:r>
          </a:p>
          <a:p>
            <a:endParaRPr lang="en-GB" dirty="0"/>
          </a:p>
          <a:p>
            <a:pPr marL="0" indent="0">
              <a:buFont typeface="Arial" panose="020B0604020202020204" pitchFamily="34" charset="0"/>
              <a:buNone/>
            </a:pPr>
            <a:endParaRPr lang="nb-NO" sz="1200" b="1" dirty="0"/>
          </a:p>
          <a:p>
            <a:pPr marL="0" indent="0">
              <a:buFont typeface="Arial" panose="020B0604020202020204" pitchFamily="34" charset="0"/>
              <a:buNone/>
            </a:pPr>
            <a:endParaRPr lang="nb-NO" sz="1200" b="1" dirty="0"/>
          </a:p>
          <a:p>
            <a:pPr marL="0" indent="0">
              <a:buFont typeface="Arial" panose="020B0604020202020204" pitchFamily="34" charset="0"/>
              <a:buNone/>
            </a:pPr>
            <a:r>
              <a:rPr lang="nb-NO" sz="1200" b="1" dirty="0"/>
              <a:t>Kan tas med: </a:t>
            </a:r>
          </a:p>
          <a:p>
            <a:pPr marL="0" indent="0">
              <a:buFont typeface="Arial" panose="020B0604020202020204" pitchFamily="34" charset="0"/>
              <a:buNone/>
            </a:pPr>
            <a:r>
              <a:rPr lang="nb-NO" sz="1200" b="1" dirty="0"/>
              <a:t>  - tilbake til Lise:  Lise har tydelige symptomer</a:t>
            </a:r>
            <a:r>
              <a:rPr lang="nb-NO" sz="1200" b="1" baseline="0" dirty="0"/>
              <a:t> på urinveisinfeksjon. </a:t>
            </a:r>
          </a:p>
          <a:p>
            <a:pPr marL="0" indent="0">
              <a:buFont typeface="Arial" panose="020B0604020202020204" pitchFamily="34" charset="0"/>
              <a:buNone/>
            </a:pPr>
            <a:r>
              <a:rPr lang="nb-NO" sz="1200" b="1" i="1" dirty="0"/>
              <a:t> </a:t>
            </a:r>
            <a:r>
              <a:rPr lang="nb-NO" sz="1200" b="1" i="0" dirty="0"/>
              <a:t>I</a:t>
            </a:r>
            <a:r>
              <a:rPr lang="nb-NO" sz="1200" b="1" i="1" dirty="0"/>
              <a:t> </a:t>
            </a:r>
            <a:r>
              <a:rPr lang="nb-NO" sz="1200" b="1" dirty="0"/>
              <a:t>samråd med legen, tar du en urinprøve av Lise, du </a:t>
            </a:r>
            <a:r>
              <a:rPr lang="nb-NO" sz="1200" b="1" dirty="0" err="1"/>
              <a:t>stikser</a:t>
            </a:r>
            <a:r>
              <a:rPr lang="nb-NO" sz="1200" b="1" dirty="0"/>
              <a:t> urinen og sender prøve til bakteriologisk dyrkning. </a:t>
            </a:r>
          </a:p>
          <a:p>
            <a:endParaRPr lang="en-GB" dirty="0"/>
          </a:p>
        </p:txBody>
      </p:sp>
      <p:sp>
        <p:nvSpPr>
          <p:cNvPr id="4" name="Slide Number Placeholder 3"/>
          <p:cNvSpPr>
            <a:spLocks noGrp="1"/>
          </p:cNvSpPr>
          <p:nvPr>
            <p:ph type="sldNum" sz="quarter" idx="5"/>
          </p:nvPr>
        </p:nvSpPr>
        <p:spPr/>
        <p:txBody>
          <a:bodyPr/>
          <a:lstStyle/>
          <a:p>
            <a:fld id="{57D46B6D-5B73-7A4C-984B-75E154DA9EA3}" type="slidenum">
              <a:rPr lang="en-GB" smtClean="0"/>
              <a:t>18</a:t>
            </a:fld>
            <a:endParaRPr lang="en-GB" dirty="0"/>
          </a:p>
        </p:txBody>
      </p:sp>
    </p:spTree>
    <p:extLst>
      <p:ext uri="{BB962C8B-B14F-4D97-AF65-F5344CB8AC3E}">
        <p14:creationId xmlns:p14="http://schemas.microsoft.com/office/powerpoint/2010/main" val="112411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b="1" dirty="0">
                <a:solidFill>
                  <a:srgbClr val="219993"/>
                </a:solidFill>
              </a:rPr>
              <a:t>ANBEFALES</a:t>
            </a:r>
          </a:p>
          <a:p>
            <a:r>
              <a:rPr lang="nb-NO" sz="900" b="1" dirty="0">
                <a:solidFill>
                  <a:srgbClr val="219993"/>
                </a:solidFill>
              </a:rPr>
              <a:t>Målet ved god Antibiotikastyring er optimal og riktig antibiotikabruk:  </a:t>
            </a:r>
          </a:p>
          <a:p>
            <a:pPr defTabSz="457089">
              <a:defRPr/>
            </a:pPr>
            <a:r>
              <a:rPr lang="nb-NO" sz="900" b="1" dirty="0"/>
              <a:t>Optimal/rasjonell og riktig antibiotikabruk </a:t>
            </a:r>
            <a:r>
              <a:rPr lang="nb-NO" sz="900" dirty="0"/>
              <a:t>er å gi det mest effektive og tryggeste antibiotikum mot den sykdomsfremkallende bakterien, med minst mulig resistensutvikling og påvirkning av normalfloraen (Helsedirektoratet: </a:t>
            </a:r>
            <a:r>
              <a:rPr lang="nb-NO" sz="900" dirty="0">
                <a:hlinkClick r:id="rId3"/>
              </a:rPr>
              <a:t>https://www.helsedirektoratet.no/retningslinjer/antibiotika-i-sykehus/rasjonell-antibiotikabruk</a:t>
            </a:r>
            <a:r>
              <a:rPr lang="nb-NO" sz="900" dirty="0"/>
              <a:t>).</a:t>
            </a:r>
          </a:p>
          <a:p>
            <a:pPr defTabSz="457089">
              <a:defRPr/>
            </a:pPr>
            <a:r>
              <a:rPr lang="nb-NO" sz="900" b="1" dirty="0"/>
              <a:t>Mao: best mulig klinisk resultat med minst mulige negative effekter for pasient og omgivelsene</a:t>
            </a:r>
          </a:p>
          <a:p>
            <a:pPr defTabSz="457089">
              <a:defRPr/>
            </a:pPr>
            <a:endParaRPr lang="nb-NO" sz="90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dirty="0">
                <a:solidFill>
                  <a:srgbClr val="219993"/>
                </a:solidFill>
              </a:rPr>
              <a:t>Sykepleieren er ansvarlige for å administrere antibiotika, og det er sykepleiers oppgave å finne frem riktig legemiddel, dose og administrere antibiotika riktig ut fra ordinasjon fra legen.</a:t>
            </a:r>
          </a:p>
          <a:p>
            <a:endParaRPr lang="nb-NO" sz="900" b="1" dirty="0">
              <a:solidFill>
                <a:srgbClr val="219993"/>
              </a:solidFill>
            </a:endParaRPr>
          </a:p>
          <a:p>
            <a:pPr defTabSz="457089">
              <a:defRPr/>
            </a:pPr>
            <a:r>
              <a:rPr lang="nb-NO" sz="900" dirty="0"/>
              <a:t>Så vi må til se at pasienten får rett antibiotika, i rett dose, til rett tid og intervall og i rett behandlingslengde, i rett administrasjonsform, </a:t>
            </a:r>
            <a:r>
              <a:rPr lang="nb-NO" sz="900" dirty="0" err="1"/>
              <a:t>mao</a:t>
            </a:r>
            <a:r>
              <a:rPr lang="nb-NO" sz="900" dirty="0"/>
              <a:t> de 5 R-</a:t>
            </a:r>
            <a:r>
              <a:rPr lang="nb-NO" sz="900" dirty="0" err="1"/>
              <a:t>èr</a:t>
            </a:r>
            <a:r>
              <a:rPr lang="nb-NO" sz="900" dirty="0"/>
              <a:t>  - som gir best klinisk resultat av behandlingen – med minst mulig bivirkninger og innvirkning på resistensutviklingen</a:t>
            </a:r>
          </a:p>
          <a:p>
            <a:pPr defTabSz="457089">
              <a:defRPr/>
            </a:pPr>
            <a:r>
              <a:rPr lang="nb-NO" sz="900" dirty="0"/>
              <a:t> - samt at man revurderer behandling etter 48–72 timer. ) (Helse- og omsorgsdepartementet, 2015, s. 14). </a:t>
            </a:r>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dirty="0"/>
              <a:t>Riktig </a:t>
            </a:r>
            <a:r>
              <a:rPr lang="nb-NO" sz="900" b="1" dirty="0"/>
              <a:t>dose gitt til rett tid vil øke bakteriedrap og forebygge resistensutvikling </a:t>
            </a:r>
            <a:r>
              <a:rPr lang="nb-NO" sz="900" dirty="0"/>
              <a:t>– så vi gjør faktisk </a:t>
            </a:r>
            <a:r>
              <a:rPr lang="nb-NO" sz="900" baseline="0" dirty="0"/>
              <a:t>pasienten en bjørnetjeneste ved for eksempel å la pas sove og ikke vekke hen </a:t>
            </a:r>
            <a:r>
              <a:rPr lang="nb-NO" sz="900" baseline="0" dirty="0" err="1"/>
              <a:t>kl</a:t>
            </a:r>
            <a:r>
              <a:rPr lang="nb-NO" sz="900" baseline="0" dirty="0"/>
              <a:t> 12/24 for neste </a:t>
            </a:r>
            <a:r>
              <a:rPr lang="nb-NO" sz="900" baseline="0" dirty="0" err="1"/>
              <a:t>antibiotikadose</a:t>
            </a:r>
            <a:r>
              <a:rPr lang="nb-NO" sz="900" baseline="0" dirty="0"/>
              <a:t>…</a:t>
            </a:r>
            <a:endParaRPr lang="nb-NO" sz="900" dirty="0"/>
          </a:p>
          <a:p>
            <a:pPr marL="171409" indent="-171409" defTabSz="457089">
              <a:buFont typeface="Arial" panose="020B0604020202020204" pitchFamily="34" charset="0"/>
              <a:buChar char="•"/>
              <a:defRPr/>
            </a:pPr>
            <a:endParaRPr lang="nb-NO" sz="900" dirty="0"/>
          </a:p>
          <a:p>
            <a:pPr marL="171409" indent="-171409">
              <a:buFont typeface="Arial" panose="020B0604020202020204" pitchFamily="34" charset="0"/>
              <a:buChar char="•"/>
            </a:pPr>
            <a:r>
              <a:rPr lang="nb-NO" sz="900" dirty="0"/>
              <a:t>Det er viktig å være observant på </a:t>
            </a:r>
            <a:r>
              <a:rPr lang="nb-NO" sz="900" b="1" dirty="0"/>
              <a:t>hvor ofte og hvor store doser antibiotika </a:t>
            </a:r>
            <a:r>
              <a:rPr lang="nb-NO" sz="900" dirty="0"/>
              <a:t>som blir brukt for å oppnå optimal effekt. Man skal behandle passe lenge, ikke «for sikkerhets skyld forlenget» Mer om </a:t>
            </a:r>
            <a:r>
              <a:rPr lang="nb-NO" sz="900" b="1" dirty="0"/>
              <a:t>dette i bolk 4</a:t>
            </a:r>
            <a:r>
              <a:rPr lang="nb-NO" sz="900" dirty="0"/>
              <a:t>.</a:t>
            </a:r>
          </a:p>
          <a:p>
            <a:endParaRPr lang="nb-NO" sz="900" b="1" dirty="0">
              <a:solidFill>
                <a:srgbClr val="21999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dirty="0"/>
              <a:t>Nasjonale retningslinjer </a:t>
            </a:r>
            <a:r>
              <a:rPr lang="nb-NO" sz="900" dirty="0"/>
              <a:t>er bærebjelkene i rasjonell  antibiotikabehandling – som bygger på oppdatert, internasjonal kunnskap og norske resistensforhold!</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9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dirty="0"/>
              <a:t>(Hovedmål: Gi studenten forståelse av sammenhengen mellom riktig administrasjon og forebygging av antibiotikaresistens)</a:t>
            </a:r>
          </a:p>
          <a:p>
            <a:endParaRPr lang="nb-NO" sz="900" b="1" dirty="0"/>
          </a:p>
          <a:p>
            <a:pPr fontAlgn="base"/>
            <a:endParaRPr lang="nb-NO" sz="900" dirty="0"/>
          </a:p>
          <a:p>
            <a:pPr marL="0" indent="0">
              <a:buFont typeface="Arial" panose="020B0604020202020204" pitchFamily="34" charset="0"/>
              <a:buNone/>
            </a:pPr>
            <a:r>
              <a:rPr lang="nb-NO" sz="900" b="1" dirty="0"/>
              <a:t>Kan tas med: Lise har symptomer på Urinveisinfeksjon og urinstrimmeltesten til Lise viser utslag på blod, leukocytter og nitritt. </a:t>
            </a:r>
          </a:p>
          <a:p>
            <a:pPr marL="170644" indent="-170644">
              <a:buFont typeface="Arial" panose="020B0604020202020204" pitchFamily="34" charset="0"/>
              <a:buChar char="•"/>
            </a:pPr>
            <a:r>
              <a:rPr lang="nb-NO" sz="900" b="1" baseline="0" dirty="0"/>
              <a:t>Du informerer legen, som foreskriver </a:t>
            </a:r>
            <a:r>
              <a:rPr lang="nb-NO" sz="900" b="1" baseline="0" dirty="0" err="1"/>
              <a:t>trimetoprim</a:t>
            </a:r>
            <a:r>
              <a:rPr lang="nb-NO" sz="900" b="1" baseline="0" dirty="0"/>
              <a:t> 160 mg </a:t>
            </a:r>
            <a:r>
              <a:rPr lang="nb-NO" sz="900" b="1" baseline="0" dirty="0" err="1"/>
              <a:t>X</a:t>
            </a:r>
            <a:r>
              <a:rPr lang="nb-NO" sz="900" b="1" baseline="0" dirty="0"/>
              <a:t> 2 i 5 dager - i henhold til retningslinjen.</a:t>
            </a:r>
          </a:p>
          <a:p>
            <a:endParaRPr lang="nb-NO" sz="900" b="1" dirty="0"/>
          </a:p>
          <a:p>
            <a:pPr fontAlgn="base"/>
            <a:r>
              <a:rPr lang="nb-NO" sz="900" b="1" dirty="0"/>
              <a:t>Tilleggsinformasjon:</a:t>
            </a:r>
          </a:p>
          <a:p>
            <a:pPr fontAlgn="base"/>
            <a:r>
              <a:rPr lang="nb-NO" sz="900" dirty="0"/>
              <a:t>Dette tar også opp i bolk 4: Bredspektret antibiotika kan defineres som antibiotika som har effekt på mange ulike bakterietyper</a:t>
            </a:r>
          </a:p>
          <a:p>
            <a:pPr fontAlgn="base"/>
            <a:r>
              <a:rPr lang="nb-NO" sz="900" dirty="0"/>
              <a:t>Det kan være fristende å behandle bredspektret "for sikkerhets skyld", men det kan skape problemer. </a:t>
            </a:r>
          </a:p>
          <a:p>
            <a:pPr fontAlgn="base"/>
            <a:r>
              <a:rPr lang="nb-NO" sz="900" dirty="0"/>
              <a:t>Bredspektret antibiotika rammer mange harmløse normalflorabakterier like hardt som sykdomsbakteriene, noe som øker faren for resistensutvikling.</a:t>
            </a:r>
          </a:p>
          <a:p>
            <a:pPr lvl="0" fontAlgn="base"/>
            <a:r>
              <a:rPr lang="nb-NO" sz="900" dirty="0"/>
              <a:t>Bredspektret antibiotika bedrer forholdene for allerede resistente bakterier siden disse får mye plass og ressurser når de andre bakteriene dør. Faren øker for permanent kolonisering av resistente bakterier.  </a:t>
            </a:r>
            <a:r>
              <a:rPr lang="nb-NO" sz="900" b="1" dirty="0" err="1"/>
              <a:t>Bredspektrede</a:t>
            </a:r>
            <a:r>
              <a:rPr lang="nb-NO" sz="900" b="1" dirty="0"/>
              <a:t> antibiotika bør spares til alvorlig sykdom og når det virkelig haster.</a:t>
            </a:r>
            <a:endParaRPr lang="nb-NO" sz="900" dirty="0"/>
          </a:p>
          <a:p>
            <a:endParaRPr lang="nb-NO" sz="1100" dirty="0"/>
          </a:p>
          <a:p>
            <a:endParaRPr lang="nb-NO" sz="1100" b="1" dirty="0"/>
          </a:p>
          <a:p>
            <a:pPr fontAlgn="base"/>
            <a:endParaRPr lang="nb-NO" sz="1100" dirty="0"/>
          </a:p>
          <a:p>
            <a:pPr marL="170644" indent="-170644">
              <a:buFont typeface="Arial" panose="020B0604020202020204" pitchFamily="34" charset="0"/>
              <a:buChar char="•"/>
            </a:pPr>
            <a:endParaRPr lang="nb-NO" sz="1100" b="1" dirty="0"/>
          </a:p>
          <a:p>
            <a:endParaRPr lang="nb-NO" sz="1100" dirty="0"/>
          </a:p>
          <a:p>
            <a:endParaRPr lang="nb-NO" sz="1100" dirty="0"/>
          </a:p>
        </p:txBody>
      </p:sp>
      <p:sp>
        <p:nvSpPr>
          <p:cNvPr id="4" name="Slide Number Placeholder 3"/>
          <p:cNvSpPr>
            <a:spLocks noGrp="1"/>
          </p:cNvSpPr>
          <p:nvPr>
            <p:ph type="sldNum" sz="quarter" idx="10"/>
          </p:nvPr>
        </p:nvSpPr>
        <p:spPr/>
        <p:txBody>
          <a:bodyPr/>
          <a:lstStyle/>
          <a:p>
            <a:fld id="{57D46B6D-5B73-7A4C-984B-75E154DA9EA3}" type="slidenum">
              <a:rPr lang="nb-NO" smtClean="0"/>
              <a:t>19</a:t>
            </a:fld>
            <a:endParaRPr lang="nb-NO" dirty="0"/>
          </a:p>
        </p:txBody>
      </p:sp>
    </p:spTree>
    <p:extLst>
      <p:ext uri="{BB962C8B-B14F-4D97-AF65-F5344CB8AC3E}">
        <p14:creationId xmlns:p14="http://schemas.microsoft.com/office/powerpoint/2010/main" val="353174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b="1" dirty="0"/>
              <a:t>KAN FJERNES</a:t>
            </a:r>
          </a:p>
          <a:p>
            <a:endParaRPr lang="nb-NO" sz="1100" kern="1200" dirty="0">
              <a:solidFill>
                <a:schemeClr val="tx1"/>
              </a:solidFill>
              <a:effectLst/>
              <a:latin typeface="+mn-lt"/>
              <a:ea typeface="+mn-ea"/>
              <a:cs typeface="+mn-cs"/>
            </a:endParaRPr>
          </a:p>
          <a:p>
            <a:r>
              <a:rPr lang="nb-NO" sz="1100" dirty="0"/>
              <a:t>Antibiotika redder liv, men uklok bruk av antibiotika kan i verste fall ta liv.</a:t>
            </a:r>
          </a:p>
          <a:p>
            <a:r>
              <a:rPr lang="nb-NO" sz="1100" dirty="0"/>
              <a:t>Risikoen for resistensutvikling er et </a:t>
            </a:r>
            <a:r>
              <a:rPr lang="nb-NO" sz="1100" b="1" dirty="0"/>
              <a:t>internasjonal</a:t>
            </a:r>
            <a:r>
              <a:rPr lang="nb-NO" sz="1100" dirty="0"/>
              <a:t>t problem, og er en global trussel mot folkehelsen (WHO</a:t>
            </a:r>
          </a:p>
          <a:p>
            <a:r>
              <a:rPr lang="nb-NO" sz="1100" kern="1200" dirty="0">
                <a:solidFill>
                  <a:schemeClr val="tx1"/>
                </a:solidFill>
                <a:effectLst/>
                <a:latin typeface="+mn-lt"/>
                <a:ea typeface="+mn-ea"/>
                <a:cs typeface="+mn-cs"/>
              </a:rPr>
              <a:t>Riktig bruk av antibiotika er en viktig og krevende oppgave, </a:t>
            </a:r>
          </a:p>
          <a:p>
            <a:r>
              <a:rPr lang="nb-NO" sz="1100" kern="1200" dirty="0">
                <a:solidFill>
                  <a:schemeClr val="tx1"/>
                </a:solidFill>
                <a:effectLst/>
                <a:latin typeface="+mn-lt"/>
                <a:ea typeface="+mn-ea"/>
                <a:cs typeface="+mn-cs"/>
              </a:rPr>
              <a:t>og en økende antibiotikaresistens er et samfunnsmedisinsk problem hvor vi alle har et ansvar. </a:t>
            </a:r>
          </a:p>
          <a:p>
            <a:endParaRPr lang="nb-NO" sz="1100" dirty="0"/>
          </a:p>
          <a:p>
            <a:r>
              <a:rPr lang="nb-NO" sz="1100" kern="1200" dirty="0">
                <a:solidFill>
                  <a:schemeClr val="tx1"/>
                </a:solidFill>
                <a:effectLst/>
                <a:latin typeface="+mn-lt"/>
                <a:ea typeface="+mn-ea"/>
                <a:cs typeface="+mn-cs"/>
              </a:rPr>
              <a:t>Det er en direkte sammenheng mellom bruken av antibiotika og fremveksten av resistente bakterier- </a:t>
            </a:r>
          </a:p>
          <a:p>
            <a:r>
              <a:rPr lang="nb-NO" sz="1100" dirty="0"/>
              <a:t>Vi må derfor bruke antibiotika klokt - og bare når det trengs! </a:t>
            </a:r>
          </a:p>
          <a:p>
            <a:r>
              <a:rPr lang="nb-NO" sz="1100" dirty="0"/>
              <a:t>– slik at vi kan </a:t>
            </a:r>
            <a:r>
              <a:rPr lang="nb-NO" sz="1100" b="1" dirty="0"/>
              <a:t>verne om dette felles gode som antibiotika </a:t>
            </a:r>
            <a:r>
              <a:rPr lang="nb-NO" sz="1100" dirty="0"/>
              <a:t>er, så også fremtidige generasjoner kan nyte godt av dette.</a:t>
            </a:r>
          </a:p>
          <a:p>
            <a:pPr defTabSz="457144"/>
            <a:endParaRPr lang="nb-NO" sz="1100" dirty="0"/>
          </a:p>
          <a:p>
            <a:r>
              <a:rPr lang="nb-NO" sz="1100" dirty="0"/>
              <a:t>Og Sykepleierne er en </a:t>
            </a:r>
            <a:r>
              <a:rPr lang="nb-NO" sz="1100" b="1" dirty="0"/>
              <a:t>viktig brikke inn i dette,–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100" b="1" dirty="0"/>
              <a:t>Nå skal vi se nærere på hvordan vi sykepleiere kan bidra inn og hvordan vi kan bli……. - bytt lysbilde…)</a:t>
            </a:r>
          </a:p>
          <a:p>
            <a:endParaRPr lang="nb-NO" sz="1100" b="1" kern="1200" dirty="0">
              <a:solidFill>
                <a:schemeClr val="tx1"/>
              </a:solidFill>
              <a:effectLst/>
              <a:latin typeface="+mn-lt"/>
              <a:ea typeface="+mn-ea"/>
              <a:cs typeface="+mn-cs"/>
            </a:endParaRPr>
          </a:p>
          <a:p>
            <a:pPr defTabSz="457144"/>
            <a:endParaRPr lang="nb-NO" sz="1100" dirty="0"/>
          </a:p>
          <a:p>
            <a:pPr defTabSz="457144"/>
            <a:r>
              <a:rPr lang="nb-NO" sz="1100" dirty="0"/>
              <a:t>(Det understrekes i </a:t>
            </a:r>
            <a:r>
              <a:rPr lang="nb-NO" sz="1100" b="1" dirty="0"/>
              <a:t>ny Forskrift om nasjonal retningslinje for sykepleierutdannin</a:t>
            </a:r>
            <a:r>
              <a:rPr lang="nb-NO" sz="1100" dirty="0"/>
              <a:t>g, at kandidatene skal ha </a:t>
            </a:r>
            <a:r>
              <a:rPr lang="nb-NO" sz="1100" b="1" dirty="0"/>
              <a:t>kunnskap om antibiotikabruk og resistensutvikling </a:t>
            </a:r>
            <a:r>
              <a:rPr lang="nb-NO" sz="1100" dirty="0"/>
              <a:t>(Kunnskapsdepartementet, 2019) –( bla derfor denne undervisningen)</a:t>
            </a:r>
          </a:p>
          <a:p>
            <a:pPr defTabSz="457144"/>
            <a:r>
              <a:rPr lang="nb-NO" sz="1100" dirty="0"/>
              <a:t> (Studentene skal få et innblikk i at DE som sykepleier er en </a:t>
            </a:r>
            <a:r>
              <a:rPr lang="nb-NO" sz="1100" b="1" dirty="0"/>
              <a:t>viktig brikke/rolle inn i dette…Vi ønsker å ENGASJERE studentene OG BEVISSTGJØRE studenten på hvordan de kan bidra.)  </a:t>
            </a:r>
            <a:endParaRPr lang="nb-NO" sz="1100" dirty="0"/>
          </a:p>
          <a:p>
            <a:endParaRPr lang="nb-NO" sz="1100" b="1" dirty="0"/>
          </a:p>
          <a:p>
            <a:endParaRPr lang="nb-NO" sz="1100" b="1" dirty="0"/>
          </a:p>
        </p:txBody>
      </p:sp>
      <p:sp>
        <p:nvSpPr>
          <p:cNvPr id="4" name="Slide Number Placeholder 3"/>
          <p:cNvSpPr>
            <a:spLocks noGrp="1"/>
          </p:cNvSpPr>
          <p:nvPr>
            <p:ph type="sldNum" sz="quarter" idx="10"/>
          </p:nvPr>
        </p:nvSpPr>
        <p:spPr/>
        <p:txBody>
          <a:bodyPr/>
          <a:lstStyle/>
          <a:p>
            <a:fld id="{57D46B6D-5B73-7A4C-984B-75E154DA9EA3}" type="slidenum">
              <a:rPr lang="nb-NO" smtClean="0"/>
              <a:t>2</a:t>
            </a:fld>
            <a:endParaRPr lang="nb-NO" dirty="0"/>
          </a:p>
        </p:txBody>
      </p:sp>
    </p:spTree>
    <p:extLst>
      <p:ext uri="{BB962C8B-B14F-4D97-AF65-F5344CB8AC3E}">
        <p14:creationId xmlns:p14="http://schemas.microsoft.com/office/powerpoint/2010/main" val="1652557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b="1" dirty="0">
                <a:solidFill>
                  <a:srgbClr val="219993"/>
                </a:solidFill>
              </a:rPr>
              <a:t>KAN FJERNES</a:t>
            </a:r>
          </a:p>
          <a:p>
            <a:pPr defTabSz="457089">
              <a:defRPr/>
            </a:pPr>
            <a:endParaRPr lang="nb-NO" sz="1100" dirty="0"/>
          </a:p>
          <a:p>
            <a:pPr marL="0" marR="0" lvl="0" indent="0" algn="l" defTabSz="457200" rtl="0" eaLnBrk="1" fontAlgn="auto" latinLnBrk="0" hangingPunct="1">
              <a:lnSpc>
                <a:spcPct val="90000"/>
              </a:lnSpc>
              <a:spcBef>
                <a:spcPts val="0"/>
              </a:spcBef>
              <a:spcAft>
                <a:spcPts val="0"/>
              </a:spcAft>
              <a:buClrTx/>
              <a:buSzTx/>
              <a:buFontTx/>
              <a:buNone/>
              <a:tabLst/>
              <a:defRPr/>
            </a:pPr>
            <a:r>
              <a:rPr lang="nb-NO" sz="1100" dirty="0"/>
              <a:t>Still spørsmål! – dere er i en </a:t>
            </a:r>
            <a:r>
              <a:rPr lang="nb-NO" sz="1100" b="1" dirty="0"/>
              <a:t>unik posisjon til </a:t>
            </a:r>
            <a:r>
              <a:rPr lang="en-GB" sz="1100" b="1" dirty="0"/>
              <a:t>å </a:t>
            </a:r>
            <a:r>
              <a:rPr lang="en-GB" sz="1100" b="1" dirty="0" err="1"/>
              <a:t>stille</a:t>
            </a:r>
            <a:r>
              <a:rPr lang="en-GB" sz="1100" b="1" dirty="0"/>
              <a:t> </a:t>
            </a:r>
            <a:r>
              <a:rPr lang="en-GB" sz="1100" b="1" dirty="0" err="1"/>
              <a:t>spørsmål</a:t>
            </a:r>
            <a:r>
              <a:rPr lang="en-GB" sz="1100" b="1" dirty="0"/>
              <a:t> </a:t>
            </a:r>
            <a:r>
              <a:rPr lang="en-GB" sz="1100" b="1" dirty="0" err="1"/>
              <a:t>rundt</a:t>
            </a:r>
            <a:r>
              <a:rPr lang="en-GB" sz="1100" b="1" dirty="0"/>
              <a:t> </a:t>
            </a:r>
            <a:r>
              <a:rPr lang="en-GB" sz="1100" b="1" dirty="0" err="1"/>
              <a:t>antibiotikaforskrivningen</a:t>
            </a:r>
            <a:r>
              <a:rPr lang="en-GB" sz="1100" b="1" dirty="0"/>
              <a:t>! – </a:t>
            </a:r>
            <a:r>
              <a:rPr lang="en-GB" sz="1100" b="1" dirty="0" err="1"/>
              <a:t>så</a:t>
            </a:r>
            <a:r>
              <a:rPr lang="en-GB" sz="1100" b="1" dirty="0"/>
              <a:t> bruk den!</a:t>
            </a:r>
            <a:r>
              <a:rPr lang="nb-NO" sz="1100" dirty="0"/>
              <a:t> </a:t>
            </a:r>
          </a:p>
          <a:p>
            <a:pPr marL="0" marR="0" lvl="0" indent="0" algn="l" defTabSz="457144" rtl="0" eaLnBrk="1" fontAlgn="auto" latinLnBrk="0" hangingPunct="1">
              <a:lnSpc>
                <a:spcPct val="100000"/>
              </a:lnSpc>
              <a:spcBef>
                <a:spcPts val="0"/>
              </a:spcBef>
              <a:spcAft>
                <a:spcPts val="0"/>
              </a:spcAft>
              <a:buClrTx/>
              <a:buSzTx/>
              <a:buFontTx/>
              <a:buNone/>
              <a:tabLst/>
              <a:defRPr/>
            </a:pPr>
            <a:r>
              <a:rPr lang="nb-NO" sz="1100" dirty="0"/>
              <a:t>Så selv om legene forordner- så må sykepleierne stille spørsmål og følge opp – bruk den sentrale rollen!! </a:t>
            </a:r>
          </a:p>
          <a:p>
            <a:pPr marL="0" marR="0" lvl="0" indent="0" algn="l" defTabSz="457144" rtl="0" eaLnBrk="1" fontAlgn="auto" latinLnBrk="0" hangingPunct="1">
              <a:lnSpc>
                <a:spcPct val="100000"/>
              </a:lnSpc>
              <a:spcBef>
                <a:spcPts val="0"/>
              </a:spcBef>
              <a:spcAft>
                <a:spcPts val="0"/>
              </a:spcAft>
              <a:buClrTx/>
              <a:buSzTx/>
              <a:buFontTx/>
              <a:buNone/>
              <a:tabLst/>
              <a:defRPr/>
            </a:pPr>
            <a:r>
              <a:rPr lang="nb-NO" sz="1100" dirty="0"/>
              <a:t>- Ikke for å «ta» legen – men til pasientens beste og for kvalitet og pasientsikkerhet. </a:t>
            </a:r>
          </a:p>
          <a:p>
            <a:pPr marL="0" marR="0" lvl="0" indent="0" algn="l" defTabSz="457144" rtl="0" eaLnBrk="1" fontAlgn="auto" latinLnBrk="0" hangingPunct="1">
              <a:lnSpc>
                <a:spcPct val="100000"/>
              </a:lnSpc>
              <a:spcBef>
                <a:spcPts val="0"/>
              </a:spcBef>
              <a:spcAft>
                <a:spcPts val="0"/>
              </a:spcAft>
              <a:buClrTx/>
              <a:buSzTx/>
              <a:buFontTx/>
              <a:buNone/>
              <a:tabLst/>
              <a:defRPr/>
            </a:pPr>
            <a:r>
              <a:rPr lang="nb-NO" sz="1100" dirty="0"/>
              <a:t>For Riktig antibiotikabruk er en viktig del av pasientsikkerheten og bør følges nøye opp!   </a:t>
            </a:r>
          </a:p>
          <a:p>
            <a:pPr marL="0" marR="0" lvl="0" indent="0" algn="l" defTabSz="457144" rtl="0" eaLnBrk="1" fontAlgn="auto" latinLnBrk="0" hangingPunct="1">
              <a:lnSpc>
                <a:spcPct val="100000"/>
              </a:lnSpc>
              <a:spcBef>
                <a:spcPts val="0"/>
              </a:spcBef>
              <a:spcAft>
                <a:spcPts val="0"/>
              </a:spcAft>
              <a:buClrTx/>
              <a:buSzTx/>
              <a:buFontTx/>
              <a:buNone/>
              <a:tabLst/>
              <a:defRPr/>
            </a:pPr>
            <a:r>
              <a:rPr lang="nb-NO" sz="1100" dirty="0"/>
              <a:t>Kunnskap og kompetanse rundt dette er derfor viktig, slik at dere sykepleiere kan bidra til at pasienten får </a:t>
            </a:r>
            <a:r>
              <a:rPr lang="nb-NO" sz="1100" b="1" dirty="0"/>
              <a:t>bedre behandling og minimere </a:t>
            </a:r>
            <a:r>
              <a:rPr lang="nb-NO" sz="1100" dirty="0"/>
              <a:t>ulempene ved antibiotikabruk. </a:t>
            </a:r>
          </a:p>
          <a:p>
            <a:pPr defTabSz="457144">
              <a:defRPr/>
            </a:pPr>
            <a:endParaRPr lang="nb-NO" sz="1100" dirty="0"/>
          </a:p>
          <a:p>
            <a:pPr marL="0" marR="0" lvl="0" indent="0" algn="l" defTabSz="457089" rtl="0" eaLnBrk="1" fontAlgn="auto" latinLnBrk="0" hangingPunct="1">
              <a:lnSpc>
                <a:spcPct val="100000"/>
              </a:lnSpc>
              <a:spcBef>
                <a:spcPts val="0"/>
              </a:spcBef>
              <a:spcAft>
                <a:spcPts val="0"/>
              </a:spcAft>
              <a:buClrTx/>
              <a:buSzTx/>
              <a:buFontTx/>
              <a:buNone/>
              <a:tabLst/>
              <a:defRPr/>
            </a:pPr>
            <a:r>
              <a:rPr lang="nb-NO" sz="1100" dirty="0"/>
              <a:t>For; Ved å stille spørsmål til mikrobefunn, prøvesvar og medikamentell behandling, kan sykepleiere bidra til diskusjon, og videre til at behandlingen eventuelt smalnes inn. – en påminnelse fro alle og et bedre tverrfaglig samarbeid</a:t>
            </a:r>
          </a:p>
          <a:p>
            <a:pPr marL="0" marR="0" lvl="0" indent="0" algn="l" defTabSz="457089" rtl="0" eaLnBrk="1" fontAlgn="auto" latinLnBrk="0" hangingPunct="1">
              <a:lnSpc>
                <a:spcPct val="100000"/>
              </a:lnSpc>
              <a:spcBef>
                <a:spcPts val="0"/>
              </a:spcBef>
              <a:spcAft>
                <a:spcPts val="0"/>
              </a:spcAft>
              <a:buClrTx/>
              <a:buSzTx/>
              <a:buFontTx/>
              <a:buNone/>
              <a:tabLst/>
              <a:defRPr/>
            </a:pPr>
            <a:r>
              <a:rPr lang="nb-NO" sz="1100" dirty="0"/>
              <a:t>Videre behandling er vanligvis bare påkrevd når mikrobiologiske prøver bekrefter infeksjon, og antibiotika skal seponeres umiddelbart.</a:t>
            </a:r>
          </a:p>
          <a:p>
            <a:pPr defTabSz="457089">
              <a:defRPr/>
            </a:pPr>
            <a:endParaRPr lang="nb-NO" sz="1100" dirty="0"/>
          </a:p>
          <a:p>
            <a:pPr defTabSz="457089">
              <a:defRPr/>
            </a:pPr>
            <a:r>
              <a:rPr lang="nb-NO" sz="1100" dirty="0"/>
              <a:t>Viktig! Du må vite hvor lenge pasienten har fått behandling!</a:t>
            </a:r>
          </a:p>
          <a:p>
            <a:endParaRPr lang="en-GB" sz="1100" dirty="0"/>
          </a:p>
        </p:txBody>
      </p:sp>
      <p:sp>
        <p:nvSpPr>
          <p:cNvPr id="4" name="Slide Number Placeholder 3"/>
          <p:cNvSpPr>
            <a:spLocks noGrp="1"/>
          </p:cNvSpPr>
          <p:nvPr>
            <p:ph type="sldNum" sz="quarter" idx="5"/>
          </p:nvPr>
        </p:nvSpPr>
        <p:spPr/>
        <p:txBody>
          <a:bodyPr/>
          <a:lstStyle/>
          <a:p>
            <a:fld id="{57D46B6D-5B73-7A4C-984B-75E154DA9EA3}" type="slidenum">
              <a:rPr lang="en-GB" smtClean="0"/>
              <a:t>20</a:t>
            </a:fld>
            <a:endParaRPr lang="en-GB" dirty="0"/>
          </a:p>
        </p:txBody>
      </p:sp>
    </p:spTree>
    <p:extLst>
      <p:ext uri="{BB962C8B-B14F-4D97-AF65-F5344CB8AC3E}">
        <p14:creationId xmlns:p14="http://schemas.microsoft.com/office/powerpoint/2010/main" val="1492761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1100" b="1" dirty="0"/>
              <a:t>KAN FJERNES –  </a:t>
            </a:r>
            <a:endParaRPr lang="nb-NO" sz="1100" dirty="0"/>
          </a:p>
          <a:p>
            <a:pPr defTabSz="457089">
              <a:defRPr/>
            </a:pPr>
            <a:r>
              <a:rPr lang="nb-NO" sz="1100" b="1" dirty="0"/>
              <a:t>Hva skal/kan du spørre om? </a:t>
            </a:r>
          </a:p>
          <a:p>
            <a:pPr marL="0" marR="0" lvl="0" indent="0" algn="l" defTabSz="457089" rtl="0" eaLnBrk="1" fontAlgn="auto" latinLnBrk="0" hangingPunct="1">
              <a:lnSpc>
                <a:spcPct val="100000"/>
              </a:lnSpc>
              <a:spcBef>
                <a:spcPts val="0"/>
              </a:spcBef>
              <a:spcAft>
                <a:spcPts val="0"/>
              </a:spcAft>
              <a:buClrTx/>
              <a:buSzTx/>
              <a:buFontTx/>
              <a:buNone/>
              <a:tabLst/>
              <a:defRPr/>
            </a:pPr>
            <a:r>
              <a:rPr lang="nb-NO" sz="1100" dirty="0"/>
              <a:t>Her er en huskeliste med konkrete spørsmål. Ideer og forslag til hva man skal huske å spørre om -Kilde: OUS </a:t>
            </a:r>
            <a:r>
              <a:rPr lang="nb-NO" altLang="nb-NO" sz="1100" dirty="0" err="1"/>
              <a:t>Antibiotikateamet</a:t>
            </a:r>
            <a:r>
              <a:rPr lang="nb-NO" altLang="nb-NO" sz="1100" dirty="0"/>
              <a:t>, versjon 1.1,  januar 2021</a:t>
            </a:r>
          </a:p>
          <a:p>
            <a:pPr defTabSz="457089">
              <a:defRPr/>
            </a:pPr>
            <a:endParaRPr lang="nb-NO" sz="1100" dirty="0"/>
          </a:p>
          <a:p>
            <a:pPr defTabSz="457089">
              <a:defRPr/>
            </a:pPr>
            <a:endParaRPr lang="nb-NO" sz="1100" i="1" dirty="0"/>
          </a:p>
          <a:p>
            <a:pPr defTabSz="457089">
              <a:defRPr/>
            </a:pPr>
            <a:r>
              <a:rPr lang="nb-NO" sz="1200" i="1" dirty="0"/>
              <a:t>Dette er et jo i hovedsak et legeansvar: med de kan glemme å sjekke både mikrobiologiske prøvesvar og behandlingslengde for den aktuelle tilstanden – ved så stille spørsmål om dette, så blir det en påminnelse og et tverrfaglig samarbeid! </a:t>
            </a:r>
          </a:p>
          <a:p>
            <a:pPr defTabSz="457089">
              <a:defRPr/>
            </a:pPr>
            <a:endParaRPr lang="nb-NO" sz="1200" i="1" dirty="0"/>
          </a:p>
          <a:p>
            <a:pPr marL="0" marR="0" lvl="0" indent="0" algn="l" defTabSz="457200" rtl="0" eaLnBrk="1" fontAlgn="auto" latinLnBrk="0" hangingPunct="1">
              <a:lnSpc>
                <a:spcPct val="90000"/>
              </a:lnSpc>
              <a:spcBef>
                <a:spcPts val="0"/>
              </a:spcBef>
              <a:spcAft>
                <a:spcPts val="0"/>
              </a:spcAft>
              <a:buClrTx/>
              <a:buSzTx/>
              <a:buFontTx/>
              <a:buNone/>
              <a:tabLst/>
              <a:defRPr/>
            </a:pPr>
            <a:endParaRPr lang="nb-NO" sz="1200" dirty="0"/>
          </a:p>
          <a:p>
            <a:pPr defTabSz="457089">
              <a:defRPr/>
            </a:pPr>
            <a:endParaRPr lang="nb-NO" sz="1200" dirty="0"/>
          </a:p>
          <a:p>
            <a:endParaRPr lang="nb-NO" b="1" dirty="0"/>
          </a:p>
        </p:txBody>
      </p:sp>
      <p:sp>
        <p:nvSpPr>
          <p:cNvPr id="4" name="Slide Number Placeholder 3"/>
          <p:cNvSpPr>
            <a:spLocks noGrp="1"/>
          </p:cNvSpPr>
          <p:nvPr>
            <p:ph type="sldNum" sz="quarter" idx="10"/>
          </p:nvPr>
        </p:nvSpPr>
        <p:spPr/>
        <p:txBody>
          <a:bodyPr/>
          <a:lstStyle/>
          <a:p>
            <a:fld id="{57D46B6D-5B73-7A4C-984B-75E154DA9EA3}" type="slidenum">
              <a:rPr lang="nb-NO" smtClean="0"/>
              <a:t>21</a:t>
            </a:fld>
            <a:endParaRPr lang="nb-NO" dirty="0"/>
          </a:p>
        </p:txBody>
      </p:sp>
    </p:spTree>
    <p:extLst>
      <p:ext uri="{BB962C8B-B14F-4D97-AF65-F5344CB8AC3E}">
        <p14:creationId xmlns:p14="http://schemas.microsoft.com/office/powerpoint/2010/main" val="511085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KAN FJERNES: </a:t>
            </a:r>
          </a:p>
          <a:p>
            <a:endParaRPr lang="en-US" sz="1100" b="1" dirty="0"/>
          </a:p>
          <a:p>
            <a:r>
              <a:rPr lang="en-US" sz="1100" b="1" dirty="0" err="1"/>
              <a:t>Diskuter</a:t>
            </a:r>
            <a:r>
              <a:rPr lang="en-US" sz="1100" b="1" dirty="0"/>
              <a:t> 2-3 </a:t>
            </a:r>
            <a:r>
              <a:rPr lang="en-US" sz="1100" b="1" dirty="0" err="1"/>
              <a:t>sammen</a:t>
            </a:r>
            <a:r>
              <a:rPr lang="en-US" sz="1100" b="1" dirty="0"/>
              <a:t> </a:t>
            </a:r>
            <a:r>
              <a:rPr lang="en-US" sz="1100" b="1" dirty="0" err="1"/>
              <a:t>i</a:t>
            </a:r>
            <a:r>
              <a:rPr lang="en-US" sz="1100" b="1" dirty="0"/>
              <a:t> 2 </a:t>
            </a:r>
            <a:r>
              <a:rPr lang="en-US" sz="1100" b="1" dirty="0" err="1"/>
              <a:t>minutter</a:t>
            </a:r>
            <a:endParaRPr lang="en-US" sz="1100" b="1" dirty="0"/>
          </a:p>
          <a:p>
            <a:r>
              <a:rPr lang="en-US" sz="1100" dirty="0"/>
              <a:t>Man er </a:t>
            </a:r>
            <a:r>
              <a:rPr lang="en-US" sz="1100" dirty="0" err="1"/>
              <a:t>usikker</a:t>
            </a:r>
            <a:r>
              <a:rPr lang="en-US" sz="1100" dirty="0"/>
              <a:t> </a:t>
            </a:r>
            <a:r>
              <a:rPr lang="en-US" sz="1100" dirty="0" err="1"/>
              <a:t>og</a:t>
            </a:r>
            <a:r>
              <a:rPr lang="en-US" sz="1100" dirty="0"/>
              <a:t> </a:t>
            </a:r>
            <a:r>
              <a:rPr lang="en-US" sz="1100" dirty="0" err="1"/>
              <a:t>nyutdannet</a:t>
            </a:r>
            <a:r>
              <a:rPr lang="en-US" sz="1100" dirty="0"/>
              <a:t> – </a:t>
            </a:r>
            <a:r>
              <a:rPr lang="en-US" sz="1100" dirty="0" err="1"/>
              <a:t>hvordan</a:t>
            </a:r>
            <a:r>
              <a:rPr lang="en-US" sz="1100" dirty="0"/>
              <a:t> </a:t>
            </a:r>
            <a:r>
              <a:rPr lang="en-US" sz="1100" dirty="0" err="1"/>
              <a:t>tørre</a:t>
            </a:r>
            <a:r>
              <a:rPr lang="en-US" sz="1100" dirty="0"/>
              <a:t> å </a:t>
            </a:r>
            <a:r>
              <a:rPr lang="en-US" sz="1100" dirty="0" err="1"/>
              <a:t>stille</a:t>
            </a:r>
            <a:r>
              <a:rPr lang="en-US" sz="1100" dirty="0"/>
              <a:t> </a:t>
            </a:r>
            <a:r>
              <a:rPr lang="en-US" sz="1100" dirty="0" err="1"/>
              <a:t>spørsmål</a:t>
            </a:r>
            <a:r>
              <a:rPr lang="en-US" sz="1100" dirty="0"/>
              <a:t> </a:t>
            </a:r>
            <a:r>
              <a:rPr lang="en-US" sz="1100" dirty="0" err="1"/>
              <a:t>til</a:t>
            </a:r>
            <a:r>
              <a:rPr lang="en-US" sz="1100" dirty="0"/>
              <a:t> </a:t>
            </a:r>
            <a:r>
              <a:rPr lang="en-US" sz="1100" dirty="0" err="1"/>
              <a:t>legen</a:t>
            </a:r>
            <a:r>
              <a:rPr lang="en-US" sz="1100" dirty="0"/>
              <a:t>? </a:t>
            </a:r>
            <a:r>
              <a:rPr lang="en-US" sz="1100" dirty="0" err="1"/>
              <a:t>Hvordan</a:t>
            </a:r>
            <a:r>
              <a:rPr lang="en-US" sz="1100" dirty="0"/>
              <a:t> </a:t>
            </a:r>
            <a:r>
              <a:rPr lang="en-US" sz="1100" dirty="0" err="1"/>
              <a:t>unnå</a:t>
            </a:r>
            <a:r>
              <a:rPr lang="en-US" sz="1100" dirty="0"/>
              <a:t> å </a:t>
            </a:r>
            <a:r>
              <a:rPr lang="en-US" sz="1100" dirty="0" err="1"/>
              <a:t>kritisere</a:t>
            </a:r>
            <a:r>
              <a:rPr lang="en-US" sz="1100" dirty="0"/>
              <a:t>? </a:t>
            </a:r>
          </a:p>
          <a:p>
            <a:r>
              <a:rPr lang="en-US" sz="1100" dirty="0" err="1"/>
              <a:t>Hvordan</a:t>
            </a:r>
            <a:r>
              <a:rPr lang="en-US" sz="1100" dirty="0"/>
              <a:t> </a:t>
            </a:r>
            <a:r>
              <a:rPr lang="en-US" sz="1100" dirty="0" err="1"/>
              <a:t>unngå</a:t>
            </a:r>
            <a:r>
              <a:rPr lang="en-US" sz="1100" dirty="0"/>
              <a:t> å </a:t>
            </a:r>
            <a:r>
              <a:rPr lang="en-US" sz="1100" dirty="0" err="1"/>
              <a:t>ikke</a:t>
            </a:r>
            <a:r>
              <a:rPr lang="en-US" sz="1100" dirty="0"/>
              <a:t> </a:t>
            </a:r>
            <a:r>
              <a:rPr lang="en-US" sz="1100" dirty="0" err="1"/>
              <a:t>provosere</a:t>
            </a:r>
            <a:r>
              <a:rPr lang="en-US" sz="1100" dirty="0"/>
              <a:t> </a:t>
            </a:r>
            <a:r>
              <a:rPr lang="en-US" sz="1100" dirty="0" err="1"/>
              <a:t>gamle</a:t>
            </a:r>
            <a:r>
              <a:rPr lang="en-US" sz="1100" dirty="0"/>
              <a:t> “</a:t>
            </a:r>
            <a:r>
              <a:rPr lang="en-US" sz="1100" dirty="0" err="1"/>
              <a:t>grinebitere</a:t>
            </a:r>
            <a:r>
              <a:rPr lang="en-US" sz="1100" dirty="0"/>
              <a:t>” ?</a:t>
            </a:r>
          </a:p>
          <a:p>
            <a:endParaRPr lang="en-US" sz="1100" dirty="0"/>
          </a:p>
          <a:p>
            <a:r>
              <a:rPr lang="en-US" sz="1100" dirty="0" err="1"/>
              <a:t>Ulike</a:t>
            </a:r>
            <a:r>
              <a:rPr lang="en-US" sz="1100" dirty="0"/>
              <a:t> </a:t>
            </a:r>
            <a:r>
              <a:rPr lang="en-US" sz="1100" dirty="0" err="1"/>
              <a:t>måter</a:t>
            </a:r>
            <a:r>
              <a:rPr lang="en-US" sz="1100" dirty="0"/>
              <a:t> å ta </a:t>
            </a:r>
            <a:r>
              <a:rPr lang="en-US" sz="1100" dirty="0" err="1"/>
              <a:t>opp</a:t>
            </a:r>
            <a:r>
              <a:rPr lang="en-US" sz="1100" dirty="0"/>
              <a:t> </a:t>
            </a:r>
            <a:r>
              <a:rPr lang="en-US" sz="1100" dirty="0" err="1"/>
              <a:t>spørsmålene</a:t>
            </a:r>
            <a:r>
              <a:rPr lang="en-US" sz="1100" dirty="0"/>
              <a:t> </a:t>
            </a:r>
            <a:r>
              <a:rPr lang="en-US" sz="1100" dirty="0" err="1"/>
              <a:t>på</a:t>
            </a:r>
            <a:r>
              <a:rPr lang="en-US" sz="1100" dirty="0"/>
              <a:t>…</a:t>
            </a:r>
            <a:r>
              <a:rPr lang="en-US" sz="1100" dirty="0" err="1"/>
              <a:t>feks</a:t>
            </a:r>
            <a:r>
              <a:rPr lang="en-US" sz="1100" dirty="0"/>
              <a:t>: “</a:t>
            </a:r>
            <a:r>
              <a:rPr lang="en-US" sz="1100" dirty="0" err="1"/>
              <a:t>Jeg</a:t>
            </a:r>
            <a:r>
              <a:rPr lang="en-US" sz="1100" dirty="0"/>
              <a:t> er </a:t>
            </a:r>
            <a:r>
              <a:rPr lang="en-US" sz="1100" dirty="0" err="1"/>
              <a:t>interesser</a:t>
            </a:r>
            <a:r>
              <a:rPr lang="en-US" sz="1100" dirty="0"/>
              <a:t> i å </a:t>
            </a:r>
            <a:r>
              <a:rPr lang="en-US" sz="1100" dirty="0" err="1"/>
              <a:t>lære</a:t>
            </a:r>
            <a:r>
              <a:rPr lang="en-US" sz="1100" dirty="0"/>
              <a:t> …</a:t>
            </a:r>
            <a:r>
              <a:rPr lang="en-US" sz="1100" dirty="0" err="1"/>
              <a:t>hvorfor</a:t>
            </a:r>
            <a:r>
              <a:rPr lang="en-US" sz="1100" dirty="0"/>
              <a:t> </a:t>
            </a:r>
            <a:r>
              <a:rPr lang="en-US" sz="1100" dirty="0" err="1"/>
              <a:t>velger</a:t>
            </a:r>
            <a:r>
              <a:rPr lang="en-US" sz="1100" dirty="0"/>
              <a:t> du </a:t>
            </a:r>
            <a:r>
              <a:rPr lang="en-US" sz="1100" dirty="0" err="1"/>
              <a:t>denne</a:t>
            </a:r>
            <a:r>
              <a:rPr lang="en-US" sz="1100" dirty="0"/>
              <a:t> </a:t>
            </a:r>
            <a:r>
              <a:rPr lang="en-US" sz="1100" dirty="0" err="1"/>
              <a:t>antibiotikaen</a:t>
            </a:r>
            <a:r>
              <a:rPr lang="en-US" sz="1100" dirty="0"/>
              <a:t>? Er det </a:t>
            </a:r>
            <a:r>
              <a:rPr lang="en-US" sz="1100" dirty="0" err="1"/>
              <a:t>en</a:t>
            </a:r>
            <a:r>
              <a:rPr lang="en-US" sz="1100" dirty="0"/>
              <a:t> </a:t>
            </a:r>
            <a:r>
              <a:rPr lang="en-US" sz="1100" dirty="0" err="1"/>
              <a:t>grunn</a:t>
            </a:r>
            <a:r>
              <a:rPr lang="en-US" sz="1100" dirty="0"/>
              <a:t> </a:t>
            </a:r>
            <a:r>
              <a:rPr lang="en-US" sz="1100" dirty="0" err="1"/>
              <a:t>jeg</a:t>
            </a:r>
            <a:r>
              <a:rPr lang="en-US" sz="1100" dirty="0"/>
              <a:t> </a:t>
            </a:r>
            <a:r>
              <a:rPr lang="en-US" sz="1100" dirty="0" err="1"/>
              <a:t>ikke</a:t>
            </a:r>
            <a:r>
              <a:rPr lang="en-US" sz="1100" dirty="0"/>
              <a:t> </a:t>
            </a:r>
            <a:r>
              <a:rPr lang="en-US" sz="1100" dirty="0" err="1"/>
              <a:t>kjenner</a:t>
            </a:r>
            <a:r>
              <a:rPr lang="en-US" sz="1100" dirty="0"/>
              <a:t> </a:t>
            </a:r>
            <a:r>
              <a:rPr lang="en-US" sz="1100" dirty="0" err="1"/>
              <a:t>til</a:t>
            </a:r>
            <a:r>
              <a:rPr lang="en-US" sz="1100" dirty="0"/>
              <a:t> at vi </a:t>
            </a:r>
            <a:r>
              <a:rPr lang="en-US" sz="1100" dirty="0" err="1"/>
              <a:t>ikke</a:t>
            </a:r>
            <a:r>
              <a:rPr lang="en-US" sz="1100" dirty="0"/>
              <a:t> </a:t>
            </a:r>
            <a:r>
              <a:rPr lang="en-US" sz="1100" dirty="0" err="1"/>
              <a:t>benytter</a:t>
            </a:r>
            <a:r>
              <a:rPr lang="en-US" sz="1100" dirty="0"/>
              <a:t> </a:t>
            </a:r>
            <a:r>
              <a:rPr lang="en-US" sz="1100" dirty="0" err="1"/>
              <a:t>en</a:t>
            </a:r>
            <a:r>
              <a:rPr lang="en-US" sz="1100" dirty="0"/>
              <a:t> </a:t>
            </a:r>
            <a:r>
              <a:rPr lang="en-US" sz="1100" dirty="0" err="1"/>
              <a:t>mer</a:t>
            </a:r>
            <a:r>
              <a:rPr lang="en-US" sz="1100" dirty="0"/>
              <a:t> </a:t>
            </a:r>
            <a:r>
              <a:rPr lang="en-US" sz="1100" dirty="0" err="1"/>
              <a:t>smalspektret</a:t>
            </a:r>
            <a:r>
              <a:rPr lang="en-US" sz="1100" dirty="0"/>
              <a:t> </a:t>
            </a:r>
            <a:r>
              <a:rPr lang="en-US" sz="1100" dirty="0" err="1"/>
              <a:t>antiobtika</a:t>
            </a:r>
            <a:r>
              <a:rPr lang="en-US" sz="1100" dirty="0"/>
              <a:t> - </a:t>
            </a:r>
            <a:r>
              <a:rPr lang="en-US" sz="1100" dirty="0" err="1"/>
              <a:t>eller</a:t>
            </a:r>
            <a:r>
              <a:rPr lang="en-US" sz="1100" dirty="0"/>
              <a:t> </a:t>
            </a:r>
            <a:r>
              <a:rPr lang="en-US" sz="1100" dirty="0" err="1"/>
              <a:t>til</a:t>
            </a:r>
            <a:r>
              <a:rPr lang="en-US" sz="1100" dirty="0"/>
              <a:t> at du </a:t>
            </a:r>
            <a:r>
              <a:rPr lang="en-US" sz="1100" dirty="0" err="1"/>
              <a:t>ikke</a:t>
            </a:r>
            <a:r>
              <a:rPr lang="en-US" sz="1100" dirty="0"/>
              <a:t> </a:t>
            </a:r>
            <a:r>
              <a:rPr lang="en-US" sz="1100" dirty="0" err="1"/>
              <a:t>ordinerer</a:t>
            </a:r>
            <a:r>
              <a:rPr lang="en-US" sz="1100" dirty="0"/>
              <a:t> det </a:t>
            </a:r>
            <a:r>
              <a:rPr lang="en-US" sz="1100" dirty="0" err="1"/>
              <a:t>som</a:t>
            </a:r>
            <a:r>
              <a:rPr lang="en-US" sz="1100" dirty="0"/>
              <a:t> </a:t>
            </a:r>
            <a:r>
              <a:rPr lang="en-US" sz="1100" dirty="0" err="1"/>
              <a:t>tråd</a:t>
            </a:r>
            <a:r>
              <a:rPr lang="en-US" sz="1100" dirty="0"/>
              <a:t> med </a:t>
            </a:r>
            <a:r>
              <a:rPr lang="en-US" sz="1100" dirty="0" err="1"/>
              <a:t>retningslinjene</a:t>
            </a:r>
            <a:r>
              <a:rPr lang="en-US" sz="1100" dirty="0"/>
              <a:t>? Eller </a:t>
            </a:r>
            <a:r>
              <a:rPr lang="en-US" sz="1100" dirty="0" err="1"/>
              <a:t>til</a:t>
            </a:r>
            <a:r>
              <a:rPr lang="en-US" sz="1100" dirty="0"/>
              <a:t> å </a:t>
            </a:r>
            <a:r>
              <a:rPr lang="en-US" sz="1100" dirty="0" err="1"/>
              <a:t>avslutte</a:t>
            </a:r>
            <a:r>
              <a:rPr lang="en-US" sz="1100" dirty="0"/>
              <a:t> </a:t>
            </a:r>
            <a:r>
              <a:rPr lang="en-US" sz="1100" dirty="0" err="1"/>
              <a:t>behandlingen</a:t>
            </a:r>
            <a:r>
              <a:rPr lang="en-US" sz="1100" dirty="0"/>
              <a:t>? </a:t>
            </a:r>
          </a:p>
          <a:p>
            <a:r>
              <a:rPr lang="en-US" sz="1100" dirty="0"/>
              <a:t>“</a:t>
            </a:r>
            <a:r>
              <a:rPr lang="en-US" sz="1100" dirty="0" err="1"/>
              <a:t>Jeg</a:t>
            </a:r>
            <a:r>
              <a:rPr lang="en-US" sz="1100" dirty="0"/>
              <a:t> </a:t>
            </a:r>
            <a:r>
              <a:rPr lang="en-US" sz="1100" dirty="0" err="1"/>
              <a:t>tenker</a:t>
            </a:r>
            <a:r>
              <a:rPr lang="en-US" sz="1100" dirty="0"/>
              <a:t> at </a:t>
            </a:r>
            <a:r>
              <a:rPr lang="en-US" sz="1100" dirty="0" err="1"/>
              <a:t>pasienten</a:t>
            </a:r>
            <a:r>
              <a:rPr lang="en-US" sz="1100" dirty="0"/>
              <a:t> </a:t>
            </a:r>
            <a:r>
              <a:rPr lang="en-US" sz="1100" dirty="0" err="1"/>
              <a:t>nå</a:t>
            </a:r>
            <a:r>
              <a:rPr lang="en-US" sz="1100" dirty="0"/>
              <a:t> er </a:t>
            </a:r>
            <a:r>
              <a:rPr lang="en-US" sz="1100" dirty="0" err="1"/>
              <a:t>i</a:t>
            </a:r>
            <a:r>
              <a:rPr lang="en-US" sz="1100" dirty="0"/>
              <a:t> stand </a:t>
            </a:r>
            <a:r>
              <a:rPr lang="en-US" sz="1100" dirty="0" err="1"/>
              <a:t>til</a:t>
            </a:r>
            <a:r>
              <a:rPr lang="en-US" sz="1100" dirty="0"/>
              <a:t> å ta </a:t>
            </a:r>
            <a:r>
              <a:rPr lang="en-US" sz="1100" dirty="0" err="1"/>
              <a:t>Antibiotika</a:t>
            </a:r>
            <a:r>
              <a:rPr lang="en-US" sz="1100" dirty="0"/>
              <a:t> per </a:t>
            </a:r>
            <a:r>
              <a:rPr lang="en-US" sz="1100" dirty="0" err="1"/>
              <a:t>os</a:t>
            </a:r>
            <a:r>
              <a:rPr lang="en-US" sz="1100" dirty="0"/>
              <a:t> – er du </a:t>
            </a:r>
            <a:r>
              <a:rPr lang="en-US" sz="1100" dirty="0" err="1"/>
              <a:t>enig</a:t>
            </a:r>
            <a:r>
              <a:rPr lang="en-US" sz="1100" dirty="0"/>
              <a:t> </a:t>
            </a:r>
            <a:r>
              <a:rPr lang="en-US" sz="1100" dirty="0" err="1"/>
              <a:t>i</a:t>
            </a:r>
            <a:r>
              <a:rPr lang="en-US" sz="1100" dirty="0"/>
              <a:t> det?” </a:t>
            </a:r>
            <a:r>
              <a:rPr lang="en-US" sz="1100" dirty="0" err="1"/>
              <a:t>osv</a:t>
            </a:r>
            <a:r>
              <a:rPr lang="en-US" sz="1100" dirty="0"/>
              <a:t>….</a:t>
            </a:r>
          </a:p>
          <a:p>
            <a:pPr defTabSz="1828080">
              <a:defRPr/>
            </a:pPr>
            <a:endParaRPr lang="nb-NO" sz="1100" b="1" dirty="0"/>
          </a:p>
          <a:p>
            <a:pPr defTabSz="1828080">
              <a:defRPr/>
            </a:pPr>
            <a:r>
              <a:rPr lang="nb-NO" sz="1100" b="1" dirty="0"/>
              <a:t>- Liten kunnskap om nasjonale retningslinjer?</a:t>
            </a:r>
          </a:p>
          <a:p>
            <a:pPr defTabSz="1828080">
              <a:defRPr/>
            </a:pPr>
            <a:r>
              <a:rPr lang="nb-NO" sz="1100" b="1" dirty="0"/>
              <a:t>- Liten kunnskap om </a:t>
            </a:r>
            <a:r>
              <a:rPr lang="nb-NO" sz="1100" b="1" dirty="0" err="1"/>
              <a:t>antibiotikagrupper</a:t>
            </a:r>
            <a:r>
              <a:rPr lang="nb-NO" sz="1100" b="1" dirty="0"/>
              <a:t> – smal- og bredspektret AB?</a:t>
            </a:r>
          </a:p>
          <a:p>
            <a:pPr defTabSz="1828080">
              <a:defRPr/>
            </a:pPr>
            <a:r>
              <a:rPr lang="nb-NO" sz="1100" b="1" dirty="0"/>
              <a:t>Ved økt kompetanse, ved tette kunnskapshullet, og økt «trygghet» omkring dette temaet vil det være lettere å være aktiv i avgjørelsene og dialogen med legene.</a:t>
            </a:r>
          </a:p>
          <a:p>
            <a:pPr defTabSz="1828080">
              <a:defRPr/>
            </a:pPr>
            <a:endParaRPr lang="nb-NO" sz="1100" b="1" dirty="0"/>
          </a:p>
          <a:p>
            <a:pPr defTabSz="1828080">
              <a:defRPr/>
            </a:pPr>
            <a:r>
              <a:rPr lang="nb-NO" sz="1100" dirty="0"/>
              <a:t>Ved å stille spørsmål kan sykepleiere bidra til diskusjon, og videre til at behandlingen eventuelt smalnes inn.</a:t>
            </a:r>
          </a:p>
          <a:p>
            <a:pPr defTabSz="1828080">
              <a:defRPr/>
            </a:pPr>
            <a:endParaRPr lang="nb-NO" sz="1100" b="1" dirty="0"/>
          </a:p>
          <a:p>
            <a:endParaRPr lang="en-US" sz="1100" dirty="0"/>
          </a:p>
        </p:txBody>
      </p:sp>
      <p:sp>
        <p:nvSpPr>
          <p:cNvPr id="4" name="Slide Number Placeholder 3"/>
          <p:cNvSpPr>
            <a:spLocks noGrp="1"/>
          </p:cNvSpPr>
          <p:nvPr>
            <p:ph type="sldNum" sz="quarter" idx="5"/>
          </p:nvPr>
        </p:nvSpPr>
        <p:spPr/>
        <p:txBody>
          <a:bodyPr/>
          <a:lstStyle/>
          <a:p>
            <a:fld id="{57D46B6D-5B73-7A4C-984B-75E154DA9EA3}" type="slidenum">
              <a:rPr lang="en-GB" smtClean="0"/>
              <a:t>22</a:t>
            </a:fld>
            <a:endParaRPr lang="en-GB" dirty="0"/>
          </a:p>
        </p:txBody>
      </p:sp>
    </p:spTree>
    <p:extLst>
      <p:ext uri="{BB962C8B-B14F-4D97-AF65-F5344CB8AC3E}">
        <p14:creationId xmlns:p14="http://schemas.microsoft.com/office/powerpoint/2010/main" val="1649951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baseline="0" dirty="0">
                <a:highlight>
                  <a:srgbClr val="FFFF00"/>
                </a:highlight>
              </a:rPr>
              <a:t>ANBEFALES</a:t>
            </a:r>
          </a:p>
          <a:p>
            <a:pPr defTabSz="457089">
              <a:defRPr/>
            </a:pPr>
            <a:r>
              <a:rPr lang="nb-NO" b="1" baseline="0" dirty="0">
                <a:highlight>
                  <a:srgbClr val="FFFF00"/>
                </a:highlight>
              </a:rPr>
              <a:t>– </a:t>
            </a:r>
            <a:r>
              <a:rPr lang="nb-NO" sz="1100" b="1" dirty="0"/>
              <a:t>Revurdering er et viktig prinsipp for rasjonell antibiotikabruk. </a:t>
            </a:r>
          </a:p>
          <a:p>
            <a:pPr marL="0" marR="0" lvl="0" indent="0" algn="l" defTabSz="457089" rtl="0" eaLnBrk="1" fontAlgn="auto" latinLnBrk="0" hangingPunct="1">
              <a:lnSpc>
                <a:spcPct val="100000"/>
              </a:lnSpc>
              <a:spcBef>
                <a:spcPts val="0"/>
              </a:spcBef>
              <a:spcAft>
                <a:spcPts val="0"/>
              </a:spcAft>
              <a:buClrTx/>
              <a:buSzTx/>
              <a:buFontTx/>
              <a:buNone/>
              <a:tabLst/>
              <a:defRPr/>
            </a:pPr>
            <a:r>
              <a:rPr lang="nb-NO" sz="1100" b="1" dirty="0"/>
              <a:t>Og her har Sykepleierne har en helt sentral rolle ved revurdering av antibiotikabehandling. Vi står nær pasienten og har oppdatert kjennskap til pasientens tilstand.</a:t>
            </a:r>
          </a:p>
          <a:p>
            <a:pPr marL="0" marR="0" lvl="0" indent="0" algn="l" defTabSz="457089" rtl="0" eaLnBrk="1" fontAlgn="auto" latinLnBrk="0" hangingPunct="1">
              <a:lnSpc>
                <a:spcPct val="100000"/>
              </a:lnSpc>
              <a:spcBef>
                <a:spcPts val="0"/>
              </a:spcBef>
              <a:spcAft>
                <a:spcPts val="0"/>
              </a:spcAft>
              <a:buClrTx/>
              <a:buSzTx/>
              <a:buFontTx/>
              <a:buNone/>
              <a:tabLst/>
              <a:defRPr/>
            </a:pPr>
            <a:r>
              <a:rPr lang="nb-NO" sz="1100" dirty="0"/>
              <a:t>Revurdering er tatt inn og er et obligatorisk punkt i henhold til Handlingsplanen (s.15)</a:t>
            </a:r>
          </a:p>
          <a:p>
            <a:pPr marL="0" marR="0" lvl="0" indent="0" algn="l" defTabSz="457089"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457089" rtl="0" eaLnBrk="1" fontAlgn="auto" latinLnBrk="0" hangingPunct="1">
              <a:lnSpc>
                <a:spcPct val="100000"/>
              </a:lnSpc>
              <a:spcBef>
                <a:spcPts val="0"/>
              </a:spcBef>
              <a:spcAft>
                <a:spcPts val="0"/>
              </a:spcAft>
              <a:buClrTx/>
              <a:buSzTx/>
              <a:buFontTx/>
              <a:buNone/>
              <a:tabLst/>
              <a:defRPr/>
            </a:pPr>
            <a:r>
              <a:rPr lang="nb-NO" sz="1100" dirty="0"/>
              <a:t>Det er et krav om </a:t>
            </a:r>
            <a:r>
              <a:rPr lang="nb-NO" sz="1100" b="1" dirty="0"/>
              <a:t>obligatorisk revurdering av antibiotikabehandling</a:t>
            </a:r>
            <a:r>
              <a:rPr lang="nb-NO" sz="1100" dirty="0"/>
              <a:t>, av forskrivning og administrasjon av Antibiotika </a:t>
            </a:r>
            <a:r>
              <a:rPr lang="nb-NO" sz="1100" b="1" dirty="0"/>
              <a:t>innen 2-3 døgn </a:t>
            </a:r>
            <a:r>
              <a:rPr lang="nb-NO" sz="1100" dirty="0"/>
              <a:t>( innen 72 timer etter oppstart) (Helse- og omsorgsdepartementet, 2015, s. 15) </a:t>
            </a:r>
          </a:p>
          <a:p>
            <a:pPr defTabSz="457089">
              <a:defRPr/>
            </a:pPr>
            <a:r>
              <a:rPr lang="nb-NO" sz="1100" dirty="0"/>
              <a:t>Det kan gi en mulighet til å avslutte eller smalne inn antibiotikabehandlingen til mer </a:t>
            </a:r>
            <a:r>
              <a:rPr lang="nb-NO" sz="1100" dirty="0" err="1"/>
              <a:t>smalspektrede</a:t>
            </a:r>
            <a:r>
              <a:rPr lang="nb-NO" sz="1100" dirty="0"/>
              <a:t> antibiotika og derved forebygge resistensutvikling</a:t>
            </a:r>
            <a:endParaRPr lang="nb-NO" sz="1100" b="1" dirty="0"/>
          </a:p>
          <a:p>
            <a:pPr marL="171429" indent="-171429" defTabSz="457089">
              <a:buFont typeface="Arial" panose="020B0604020202020204" pitchFamily="34" charset="0"/>
              <a:buChar char="•"/>
              <a:defRPr/>
            </a:pPr>
            <a:r>
              <a:rPr lang="nb-NO" sz="1100" dirty="0"/>
              <a:t>Hva var tentative diagnose? Har pasienten fremdeles indikasjon for antibiotika eller kan antibiotika seponeres?</a:t>
            </a:r>
          </a:p>
          <a:p>
            <a:pPr marL="171429" indent="-171429" defTabSz="457089">
              <a:buFont typeface="Arial" panose="020B0604020202020204" pitchFamily="34" charset="0"/>
              <a:buChar char="•"/>
              <a:defRPr/>
            </a:pPr>
            <a:r>
              <a:rPr lang="nb-NO" sz="1100" dirty="0"/>
              <a:t>Pådriver for overgang til intravenøs til peroral behandling når det er forsvarlig og pasienten kan ta perorale medikamenter</a:t>
            </a:r>
          </a:p>
          <a:p>
            <a:pPr defTabSz="457089">
              <a:defRPr/>
            </a:pPr>
            <a:endParaRPr lang="nb-NO" sz="1100" dirty="0"/>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Er </a:t>
            </a:r>
            <a:r>
              <a:rPr lang="nb-NO" sz="1100" b="1" dirty="0"/>
              <a:t>antibiotika justert etter mikrobiologiske prøvesvar</a:t>
            </a:r>
            <a:r>
              <a:rPr lang="nb-NO" sz="1100" dirty="0"/>
              <a:t>? Viktig å innhente og sjekke </a:t>
            </a:r>
            <a:r>
              <a:rPr lang="nb-NO" sz="1100" dirty="0" err="1">
                <a:solidFill>
                  <a:schemeClr val="tx1"/>
                </a:solidFill>
              </a:rPr>
              <a:t>mikrobiologiske</a:t>
            </a:r>
            <a:r>
              <a:rPr lang="nb-NO" sz="1100" dirty="0" err="1"/>
              <a:t>prøvesvar</a:t>
            </a:r>
            <a:r>
              <a:rPr lang="nb-NO" sz="1100" dirty="0"/>
              <a:t> og vurdere endringer etter resistens</a:t>
            </a:r>
            <a:r>
              <a:rPr lang="nb-NO" sz="1100" dirty="0">
                <a:solidFill>
                  <a:schemeClr val="tx1"/>
                </a:solidFill>
              </a:rPr>
              <a:t>. Er antibiotika justert etter disse?- eller kan man smalne inn?</a:t>
            </a:r>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Dette er et legeansvar; med de kan glemme å sjekke både mikrobiologiske prøvesvar og behandlingslengde for den aktuelle tilstanden. </a:t>
            </a:r>
          </a:p>
          <a:p>
            <a:pPr marL="171409" indent="-171409" defTabSz="457089">
              <a:buFont typeface="Arial" panose="020B0604020202020204" pitchFamily="34" charset="0"/>
              <a:buChar char="•"/>
              <a:defRPr/>
            </a:pPr>
            <a:endParaRPr lang="nb-NO" sz="1100" dirty="0"/>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dirty="0"/>
              <a:t>Vurdere </a:t>
            </a:r>
            <a:r>
              <a:rPr lang="nb-NO" sz="1100" b="1" dirty="0"/>
              <a:t>klinisk respons </a:t>
            </a:r>
            <a:r>
              <a:rPr lang="nb-NO" sz="1100" b="0" dirty="0"/>
              <a:t>- Allmenntilstand og respons vitale parametere: </a:t>
            </a:r>
            <a:r>
              <a:rPr lang="nb-NO" sz="1100" dirty="0"/>
              <a:t>Virker </a:t>
            </a:r>
            <a:r>
              <a:rPr lang="nb-NO" sz="1100" dirty="0" err="1"/>
              <a:t>antibiotikan</a:t>
            </a:r>
            <a:r>
              <a:rPr lang="nb-NO" sz="1100" dirty="0"/>
              <a:t> – er pas like syk eller bedre? </a:t>
            </a:r>
            <a:r>
              <a:rPr lang="nb-NO" sz="1100" b="0" dirty="0"/>
              <a:t>Forhåpentlig har pasienten kommet seg etter intravenøs behandling. </a:t>
            </a:r>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dirty="0"/>
              <a:t>Det er imidlertid viktig at du </a:t>
            </a:r>
            <a:r>
              <a:rPr lang="nb-NO" sz="1100" b="1" dirty="0"/>
              <a:t>som sykepleier overvåker vitale parametere for å fange opp dersom pasienten blir dårligere</a:t>
            </a:r>
            <a:r>
              <a:rPr lang="nb-NO" sz="1100" b="0" dirty="0"/>
              <a:t>. Dette har sykehusene rutiner for (eks. NEWS2).</a:t>
            </a:r>
          </a:p>
          <a:p>
            <a:pPr marL="171409" indent="-171409" defTabSz="457089">
              <a:buFont typeface="Arial" panose="020B0604020202020204" pitchFamily="34" charset="0"/>
              <a:buChar char="•"/>
              <a:defRPr/>
            </a:pPr>
            <a:endParaRPr lang="nb-NO" sz="1100" dirty="0"/>
          </a:p>
          <a:p>
            <a:pPr marL="171409" indent="-171409" defTabSz="457089">
              <a:buFont typeface="Arial" panose="020B0604020202020204" pitchFamily="34" charset="0"/>
              <a:buChar char="•"/>
              <a:defRPr/>
            </a:pPr>
            <a:r>
              <a:rPr lang="nb-NO" sz="1100" dirty="0"/>
              <a:t>Videre behandling er vanligvis bare påkrevd når mikrobiologiske prøver bekrefter infeksjon.</a:t>
            </a:r>
          </a:p>
          <a:p>
            <a:pPr marL="171409" indent="-171409" defTabSz="457144">
              <a:buFont typeface="Arial" panose="020B0604020202020204" pitchFamily="34" charset="0"/>
              <a:buChar char="•"/>
              <a:defRPr/>
            </a:pPr>
            <a:r>
              <a:rPr lang="nb-NO" sz="1100" dirty="0"/>
              <a:t>Ved å stille spørsmål til mikrobefunn og medikamentell behandling, kan sykepleiere bidra til diskusjon, og videre til at behandlingen eventuelt smalnes inn.</a:t>
            </a:r>
          </a:p>
          <a:p>
            <a:pPr marL="171409" indent="-171409">
              <a:buFont typeface="Arial" panose="020B0604020202020204" pitchFamily="34" charset="0"/>
              <a:buChar char="•"/>
            </a:pPr>
            <a:r>
              <a:rPr lang="nb-NO" sz="1100" dirty="0"/>
              <a:t>Kan man skifte </a:t>
            </a:r>
            <a:r>
              <a:rPr lang="nb-NO" sz="1100" b="1" dirty="0"/>
              <a:t>fra intravenøs til peroral </a:t>
            </a:r>
            <a:r>
              <a:rPr lang="nb-NO" sz="1100" dirty="0"/>
              <a:t>behandling? – VÆR EN PÅDRIVER!-  Skift </a:t>
            </a:r>
            <a:r>
              <a:rPr lang="nb-NO" sz="1100" dirty="0" err="1"/>
              <a:t>evnt</a:t>
            </a:r>
            <a:r>
              <a:rPr lang="nb-NO" sz="1100" dirty="0"/>
              <a:t> til peroralt preparat i henhold til nasjonale retningslinjer og mikrobiologiske prøvesvar</a:t>
            </a:r>
          </a:p>
          <a:p>
            <a:pPr marL="171409" indent="-171409">
              <a:buFont typeface="Arial" panose="020B0604020202020204" pitchFamily="34" charset="0"/>
              <a:buChar char="•"/>
            </a:pPr>
            <a:r>
              <a:rPr lang="sv-SE" sz="1100" dirty="0"/>
              <a:t>Riktig </a:t>
            </a:r>
            <a:r>
              <a:rPr lang="sv-SE" sz="1100" dirty="0" err="1"/>
              <a:t>behandlingslengde</a:t>
            </a:r>
            <a:r>
              <a:rPr lang="sv-SE" sz="1100" dirty="0"/>
              <a:t> - </a:t>
            </a:r>
            <a:r>
              <a:rPr lang="sv-SE" sz="1100" dirty="0" err="1"/>
              <a:t>Følg</a:t>
            </a:r>
            <a:r>
              <a:rPr lang="sv-SE" sz="1100" dirty="0"/>
              <a:t> opp </a:t>
            </a:r>
            <a:r>
              <a:rPr lang="sv-SE" sz="1100" dirty="0" err="1"/>
              <a:t>behandlingslengde</a:t>
            </a:r>
            <a:endParaRPr lang="sv-SE" sz="1100" dirty="0"/>
          </a:p>
          <a:p>
            <a:endParaRPr lang="nb-NO" sz="1100" dirty="0"/>
          </a:p>
          <a:p>
            <a:pPr defTabSz="457089">
              <a:defRPr/>
            </a:pPr>
            <a:endParaRPr lang="nb-NO" sz="1100" dirty="0"/>
          </a:p>
          <a:p>
            <a:r>
              <a:rPr lang="nb-NO" sz="900" dirty="0"/>
              <a:t>Kan tas med: </a:t>
            </a:r>
          </a:p>
          <a:p>
            <a:pPr marL="0" indent="0">
              <a:buFont typeface="Arial" panose="020B0604020202020204" pitchFamily="34" charset="0"/>
              <a:buNone/>
            </a:pPr>
            <a:r>
              <a:rPr lang="nb-NO" sz="900" b="0" dirty="0"/>
              <a:t>Du</a:t>
            </a:r>
            <a:r>
              <a:rPr lang="nb-NO" sz="900" b="0" baseline="0" dirty="0"/>
              <a:t> er på vakt igjen tre dager senere, og på nytt på besøk hos Lise. Har hun fått/ER det klinisk effekt av </a:t>
            </a:r>
            <a:r>
              <a:rPr lang="nb-NO" sz="900" b="0" baseline="0" dirty="0" err="1"/>
              <a:t>antiobtikaen</a:t>
            </a:r>
            <a:r>
              <a:rPr lang="nb-NO" sz="900" b="0" baseline="0" dirty="0"/>
              <a:t>?</a:t>
            </a:r>
          </a:p>
          <a:p>
            <a:pPr defTabSz="457089">
              <a:defRPr/>
            </a:pPr>
            <a:r>
              <a:rPr lang="nb-NO" sz="900" b="0" baseline="0" dirty="0"/>
              <a:t>Liser er ikke bedre og har fortsatt symptomer på UVI – </a:t>
            </a:r>
            <a:r>
              <a:rPr lang="nb-NO" sz="900" b="0" baseline="0" dirty="0" err="1"/>
              <a:t>vitalia</a:t>
            </a:r>
            <a:r>
              <a:rPr lang="nb-NO" sz="900" b="0" baseline="0" dirty="0"/>
              <a:t> har ikke endret seg siden sist.</a:t>
            </a:r>
          </a:p>
          <a:p>
            <a:pPr defTabSz="457089">
              <a:defRPr/>
            </a:pPr>
            <a:r>
              <a:rPr lang="nb-NO" sz="900" b="0" baseline="0" dirty="0"/>
              <a:t>Du ringer derfor til fastlegen og informerer om at behandlingen ikke har hatt effekt, og spør om svar på urindyrkningen.</a:t>
            </a:r>
          </a:p>
          <a:p>
            <a:pPr defTabSz="457089">
              <a:defRPr/>
            </a:pPr>
            <a:r>
              <a:rPr lang="nb-NO" sz="900" b="0" baseline="0" dirty="0"/>
              <a:t>Det viser seg at bakteriene som er funnet er resistente mot </a:t>
            </a:r>
            <a:r>
              <a:rPr lang="nb-NO" sz="900" b="0" baseline="0" dirty="0" err="1"/>
              <a:t>trimetoprim</a:t>
            </a:r>
            <a:r>
              <a:rPr lang="nb-NO" sz="900" b="0" baseline="0" dirty="0"/>
              <a:t> – dere skifter derfor til annen type antiobtika i henhold til retningslinjene.</a:t>
            </a:r>
            <a:endParaRPr lang="nb-NO" sz="900" b="0" dirty="0"/>
          </a:p>
          <a:p>
            <a:pPr defTabSz="457089">
              <a:defRPr/>
            </a:pPr>
            <a:endParaRPr lang="nb-NO" sz="900" b="0" dirty="0"/>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23</a:t>
            </a:fld>
            <a:endParaRPr lang="nb-NO" dirty="0"/>
          </a:p>
        </p:txBody>
      </p:sp>
    </p:spTree>
    <p:extLst>
      <p:ext uri="{BB962C8B-B14F-4D97-AF65-F5344CB8AC3E}">
        <p14:creationId xmlns:p14="http://schemas.microsoft.com/office/powerpoint/2010/main" val="3685813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89" rtl="0" eaLnBrk="1" fontAlgn="auto" latinLnBrk="0" hangingPunct="1">
              <a:lnSpc>
                <a:spcPct val="100000"/>
              </a:lnSpc>
              <a:spcBef>
                <a:spcPts val="0"/>
              </a:spcBef>
              <a:spcAft>
                <a:spcPts val="0"/>
              </a:spcAft>
              <a:buClrTx/>
              <a:buSzTx/>
              <a:buFontTx/>
              <a:buNone/>
              <a:tabLst/>
              <a:defRPr/>
            </a:pPr>
            <a:r>
              <a:rPr lang="nb-NO" sz="1200" b="1" dirty="0"/>
              <a:t>KAN FJERNES</a:t>
            </a:r>
            <a:endParaRPr lang="nb-NO" sz="1200" dirty="0"/>
          </a:p>
          <a:p>
            <a:pPr marL="0" marR="0" lvl="0" indent="0" algn="l" defTabSz="457089" rtl="0" eaLnBrk="1" fontAlgn="auto" latinLnBrk="0" hangingPunct="1">
              <a:lnSpc>
                <a:spcPct val="100000"/>
              </a:lnSpc>
              <a:spcBef>
                <a:spcPts val="0"/>
              </a:spcBef>
              <a:spcAft>
                <a:spcPts val="0"/>
              </a:spcAft>
              <a:buClrTx/>
              <a:buSzTx/>
              <a:buFontTx/>
              <a:buNone/>
              <a:tabLst/>
              <a:defRPr/>
            </a:pPr>
            <a:r>
              <a:rPr lang="nb-NO" sz="1200" dirty="0"/>
              <a:t>Studier viser at det ofte benyttes antibiotika når det ikke er behov for det. (Kilde: ANA – White Paper)</a:t>
            </a:r>
          </a:p>
          <a:p>
            <a:pPr marL="0" marR="0" lvl="0" indent="0" algn="l" defTabSz="457089" rtl="0" eaLnBrk="1" fontAlgn="auto" latinLnBrk="0" hangingPunct="1">
              <a:lnSpc>
                <a:spcPct val="100000"/>
              </a:lnSpc>
              <a:spcBef>
                <a:spcPts val="0"/>
              </a:spcBef>
              <a:spcAft>
                <a:spcPts val="0"/>
              </a:spcAft>
              <a:buClrTx/>
              <a:buSzTx/>
              <a:buFontTx/>
              <a:buNone/>
              <a:tabLst/>
              <a:defRPr/>
            </a:pPr>
            <a:r>
              <a:rPr lang="nb-NO" sz="1200" dirty="0"/>
              <a:t>Sykepleiere er i en viktig posisjon som </a:t>
            </a:r>
            <a:r>
              <a:rPr lang="nb-NO" sz="1200" b="1" dirty="0"/>
              <a:t>koordinator, og er et knutepunkt og en nøkkelperson i kommunikasjonen </a:t>
            </a:r>
            <a:r>
              <a:rPr lang="nb-NO" sz="1200" dirty="0"/>
              <a:t>rundt de avgjørelsene som tas i forhold til i </a:t>
            </a:r>
            <a:r>
              <a:rPr lang="nb-NO" sz="1200" dirty="0" err="1"/>
              <a:t>antibiotiabruken</a:t>
            </a:r>
            <a:r>
              <a:rPr lang="nb-NO" sz="1200" dirty="0"/>
              <a:t>. </a:t>
            </a:r>
          </a:p>
          <a:p>
            <a:pPr marL="171409" indent="-171409" defTabSz="457089">
              <a:buFont typeface="Arial" panose="020B0604020202020204" pitchFamily="34" charset="0"/>
              <a:buChar char="•"/>
              <a:defRPr/>
            </a:pPr>
            <a:endParaRPr lang="nb-NO" sz="1200" dirty="0"/>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t>Sykepleieren har en koordinerende rolle i det tverrfaglige teamet rundt pasienten</a:t>
            </a:r>
          </a:p>
          <a:p>
            <a:pPr marL="171409" indent="-171409" defTabSz="457089">
              <a:buFont typeface="Arial" panose="020B0604020202020204" pitchFamily="34" charset="0"/>
              <a:buChar char="•"/>
              <a:defRPr/>
            </a:pPr>
            <a:r>
              <a:rPr lang="nb-NO" sz="1200" dirty="0"/>
              <a:t>Et NAV i systemet rundt et pasientforløp</a:t>
            </a:r>
          </a:p>
          <a:p>
            <a:pPr marL="171409" indent="-171409" defTabSz="457089">
              <a:buFont typeface="Arial" panose="020B0604020202020204" pitchFamily="34" charset="0"/>
              <a:buChar char="•"/>
              <a:defRPr/>
            </a:pPr>
            <a:r>
              <a:rPr lang="nb-NO" sz="1200" dirty="0"/>
              <a:t>Dere er i en </a:t>
            </a:r>
            <a:r>
              <a:rPr lang="nb-NO" sz="1200" b="1" dirty="0"/>
              <a:t>viktig posisjon </a:t>
            </a:r>
            <a:r>
              <a:rPr lang="nb-NO" sz="1200" dirty="0"/>
              <a:t>og kommuniserer med både pasient, lege og kliniske farmasøyt, </a:t>
            </a:r>
            <a:r>
              <a:rPr lang="nb-NO" sz="1200" dirty="0" err="1"/>
              <a:t>fysio</a:t>
            </a:r>
            <a:r>
              <a:rPr lang="nb-NO" sz="1200" dirty="0"/>
              <a:t> (andre nivåer i </a:t>
            </a:r>
            <a:r>
              <a:rPr lang="nb-NO" sz="1200" dirty="0" err="1"/>
              <a:t>helsetj</a:t>
            </a:r>
            <a:r>
              <a:rPr lang="nb-NO" sz="1200" dirty="0"/>
              <a:t>.) : </a:t>
            </a:r>
          </a:p>
          <a:p>
            <a:pPr marL="171409" indent="-171409" defTabSz="457089">
              <a:buFont typeface="Arial" panose="020B0604020202020204" pitchFamily="34" charset="0"/>
              <a:buChar char="•"/>
              <a:defRPr/>
            </a:pPr>
            <a:r>
              <a:rPr lang="nb-NO" sz="1200" dirty="0"/>
              <a:t>gir råd/veiledning/informasjon både til lege, pasient og pårørende.</a:t>
            </a:r>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schemeClr val="tx1"/>
                </a:solidFill>
              </a:rPr>
              <a:t>En premissleverandør for behandlingen – og kan påvirke pasientforløpet i stor grad!</a:t>
            </a:r>
          </a:p>
          <a:p>
            <a:pPr marL="0" indent="0" defTabSz="457089">
              <a:buFont typeface="Arial" panose="020B0604020202020204" pitchFamily="34" charset="0"/>
              <a:buNone/>
              <a:defRPr/>
            </a:pPr>
            <a:endParaRPr lang="nb-NO" sz="1200" b="1" dirty="0"/>
          </a:p>
          <a:p>
            <a:pPr defTabSz="457089">
              <a:defRPr/>
            </a:pPr>
            <a:r>
              <a:rPr lang="nb-NO" sz="1200" b="1" dirty="0"/>
              <a:t>God kommunikasjon med lege gir bedre antibiotikabehandling fordi:</a:t>
            </a:r>
          </a:p>
          <a:p>
            <a:pPr marL="171409" indent="-171409" defTabSz="457089">
              <a:buFont typeface="Arial" panose="020B0604020202020204" pitchFamily="34" charset="0"/>
              <a:buChar char="•"/>
              <a:defRPr/>
            </a:pPr>
            <a:r>
              <a:rPr lang="nb-NO" sz="1200" dirty="0"/>
              <a:t>Studier viser at sykepleierne har </a:t>
            </a:r>
            <a:r>
              <a:rPr lang="nb-NO" sz="1200" b="1" dirty="0"/>
              <a:t>mulighet til å influere avgjørelsen til de forskrivende </a:t>
            </a:r>
            <a:r>
              <a:rPr lang="nb-NO" sz="1200" dirty="0"/>
              <a:t>legene, og «føre» legen inn på avgjørelser relatert til forebygging av antibiotikaresistens. (</a:t>
            </a:r>
            <a:r>
              <a:rPr lang="nb-NO" sz="1200" dirty="0" err="1"/>
              <a:t>Broom</a:t>
            </a:r>
            <a:r>
              <a:rPr lang="nb-NO" sz="1200" dirty="0"/>
              <a:t> et al.2017) </a:t>
            </a:r>
          </a:p>
          <a:p>
            <a:pPr marL="171409" indent="-171409" defTabSz="457089">
              <a:buFont typeface="Arial" panose="020B0604020202020204" pitchFamily="34" charset="0"/>
              <a:buChar char="•"/>
              <a:defRPr/>
            </a:pPr>
            <a:r>
              <a:rPr lang="nb-NO" sz="1200" dirty="0"/>
              <a:t>Sykepleiere kan </a:t>
            </a:r>
            <a:r>
              <a:rPr lang="nb-NO" sz="1200" b="1" dirty="0"/>
              <a:t>oppmuntre legen til å ta bedre valg</a:t>
            </a:r>
            <a:r>
              <a:rPr lang="nb-NO" sz="1200" dirty="0"/>
              <a:t>, selv om det er de som til slutt utfører ordinasjonen (</a:t>
            </a:r>
            <a:r>
              <a:rPr lang="nb-NO" sz="1200" dirty="0" err="1"/>
              <a:t>Broom</a:t>
            </a:r>
            <a:r>
              <a:rPr lang="nb-NO" sz="1200" dirty="0"/>
              <a:t> et al., 2017, s. 1925). </a:t>
            </a:r>
          </a:p>
          <a:p>
            <a:pPr marL="171409" indent="-171409" defTabSz="457089">
              <a:buFont typeface="Arial" panose="020B0604020202020204" pitchFamily="34" charset="0"/>
              <a:buChar char="•"/>
              <a:defRPr/>
            </a:pPr>
            <a:r>
              <a:rPr lang="nb-NO" sz="1200" dirty="0"/>
              <a:t>Ved å</a:t>
            </a:r>
            <a:r>
              <a:rPr lang="nb-NO" sz="1200" b="1" dirty="0"/>
              <a:t> delta i diskusjon </a:t>
            </a:r>
            <a:r>
              <a:rPr lang="nb-NO" sz="1200" dirty="0"/>
              <a:t>rundt valg av spesifikke antibiotika</a:t>
            </a:r>
            <a:r>
              <a:rPr lang="nb-NO" sz="1200" b="1" dirty="0"/>
              <a:t>, </a:t>
            </a:r>
            <a:r>
              <a:rPr lang="nb-NO" sz="1200" dirty="0"/>
              <a:t>kan sykepleiere bidra til </a:t>
            </a:r>
            <a:r>
              <a:rPr lang="nb-NO" sz="1200" b="1" dirty="0"/>
              <a:t>optimalisert medikamentbruk, </a:t>
            </a:r>
            <a:r>
              <a:rPr lang="nb-NO" sz="1200" dirty="0"/>
              <a:t>og begrenset bruk av </a:t>
            </a:r>
            <a:r>
              <a:rPr lang="nb-NO" sz="1200" dirty="0" err="1"/>
              <a:t>bredspektrede</a:t>
            </a:r>
            <a:r>
              <a:rPr lang="nb-NO" sz="1200" dirty="0"/>
              <a:t> antibiotika</a:t>
            </a:r>
            <a:endParaRPr lang="nb-NO" sz="1200" b="1" dirty="0"/>
          </a:p>
          <a:p>
            <a:pPr defTabSz="457089">
              <a:defRPr/>
            </a:pPr>
            <a:r>
              <a:rPr lang="nb-NO" sz="1200" dirty="0"/>
              <a:t>Det er legens rolle å ordinere antibiotika, men siden sykepleiere daglig utfører viktige oppgaver relatert til antibiotika og arbeidsoppgaver rundt pasienten som påvirker hvordan antibiotika brukes, er de en helt sentral og avgjørende yrkesgruppe som kan være med å påvirke til riktigere antibiotikabruk (</a:t>
            </a:r>
            <a:r>
              <a:rPr lang="nb-NO" sz="1200" dirty="0" err="1"/>
              <a:t>Olans</a:t>
            </a:r>
            <a:r>
              <a:rPr lang="nb-NO" sz="1200" dirty="0"/>
              <a:t>, </a:t>
            </a:r>
            <a:r>
              <a:rPr lang="nb-NO" sz="1200" dirty="0" err="1"/>
              <a:t>Olans</a:t>
            </a:r>
            <a:r>
              <a:rPr lang="nb-NO" sz="1200" dirty="0"/>
              <a:t> &amp; Witt, 2017,s.58).  </a:t>
            </a:r>
          </a:p>
          <a:p>
            <a:pPr marL="0" indent="0" defTabSz="457089">
              <a:buFont typeface="Arial" panose="020B0604020202020204" pitchFamily="34" charset="0"/>
              <a:buNone/>
              <a:defRPr/>
            </a:pPr>
            <a:endParaRPr lang="nb-NO" sz="1200" b="1" dirty="0"/>
          </a:p>
          <a:p>
            <a:r>
              <a:rPr lang="nb-NO" sz="1200" b="1" dirty="0"/>
              <a:t>Vi er mange! </a:t>
            </a:r>
            <a:r>
              <a:rPr lang="nb-NO" sz="1200" dirty="0"/>
              <a:t>Sykepleiere er en stor gruppe som har en viktig </a:t>
            </a:r>
            <a:r>
              <a:rPr lang="nb-NO" sz="1200" b="1" dirty="0"/>
              <a:t>og mektig stemme</a:t>
            </a:r>
            <a:r>
              <a:rPr lang="nb-NO" sz="1200" dirty="0"/>
              <a:t>, så sykepleierne bør stå i </a:t>
            </a:r>
            <a:r>
              <a:rPr lang="nb-NO" sz="1200" b="1" dirty="0"/>
              <a:t>frontlinjen for pasientsikkerhet og kvalitet – da dette også er et grunnleggende pasientsikkerhetsspørsmål! – </a:t>
            </a:r>
          </a:p>
          <a:p>
            <a:endParaRPr lang="nb-NO"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b="1" dirty="0">
                <a:solidFill>
                  <a:srgbClr val="219993"/>
                </a:solidFill>
              </a:rPr>
              <a:t>Sykepleiervalg</a:t>
            </a:r>
            <a:r>
              <a:rPr lang="nb-NO" dirty="0"/>
              <a:t> spiller stor rolle for videre håndtering</a:t>
            </a:r>
            <a:endParaRPr lang="nb-NO"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57D46B6D-5B73-7A4C-984B-75E154DA9EA3}" type="slidenum">
              <a:rPr lang="en-GB" smtClean="0"/>
              <a:t>24</a:t>
            </a:fld>
            <a:endParaRPr lang="en-GB" dirty="0"/>
          </a:p>
        </p:txBody>
      </p:sp>
    </p:spTree>
    <p:extLst>
      <p:ext uri="{BB962C8B-B14F-4D97-AF65-F5344CB8AC3E}">
        <p14:creationId xmlns:p14="http://schemas.microsoft.com/office/powerpoint/2010/main" val="3994966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dirty="0">
                <a:solidFill>
                  <a:schemeClr val="tx1"/>
                </a:solidFill>
              </a:rPr>
              <a:t>ANBEFALES</a:t>
            </a:r>
          </a:p>
          <a:p>
            <a:pPr defTabSz="457089">
              <a:defRPr/>
            </a:pPr>
            <a:r>
              <a:rPr lang="nb-NO" dirty="0">
                <a:solidFill>
                  <a:schemeClr val="tx1"/>
                </a:solidFill>
              </a:rPr>
              <a:t>Sykepleier er ved «sengekanten»  -</a:t>
            </a:r>
            <a:r>
              <a:rPr lang="nb-NO" dirty="0"/>
              <a:t>De er mest hos pasienten og er</a:t>
            </a:r>
            <a:r>
              <a:rPr lang="nb-NO" dirty="0">
                <a:solidFill>
                  <a:schemeClr val="tx1"/>
                </a:solidFill>
              </a:rPr>
              <a:t> </a:t>
            </a:r>
            <a:r>
              <a:rPr lang="nb-NO" b="1" dirty="0">
                <a:solidFill>
                  <a:schemeClr val="tx1"/>
                </a:solidFill>
              </a:rPr>
              <a:t>NÆR pasienten og pasientens familie</a:t>
            </a:r>
          </a:p>
          <a:p>
            <a:pPr defTabSz="457089">
              <a:defRPr/>
            </a:pPr>
            <a:r>
              <a:rPr lang="nb-NO" dirty="0"/>
              <a:t>Det er først og fremst er det sykepleier som har </a:t>
            </a:r>
            <a:r>
              <a:rPr lang="nb-NO" b="1" dirty="0"/>
              <a:t>hovedansvar for pleie og omsorg </a:t>
            </a:r>
            <a:r>
              <a:rPr lang="nb-NO" dirty="0"/>
              <a:t>av pasienten og ser pasienten 24 timer i døgnet. </a:t>
            </a:r>
          </a:p>
          <a:p>
            <a:pPr defTabSz="457089">
              <a:defRPr/>
            </a:pPr>
            <a:r>
              <a:rPr lang="nb-NO" baseline="0" dirty="0"/>
              <a:t>– kommuniserer og opparbeider kontinuitet og tillitt  - </a:t>
            </a:r>
            <a:r>
              <a:rPr lang="nb-NO" dirty="0"/>
              <a:t>Sykepleier er en sentral kommunikator mellom pasient, pårørende og lege – «kjentmann»</a:t>
            </a:r>
            <a:r>
              <a:rPr lang="en-US" b="0" dirty="0"/>
              <a:t>– </a:t>
            </a:r>
            <a:r>
              <a:rPr lang="en-US" b="0" dirty="0" err="1"/>
              <a:t>kjenner</a:t>
            </a:r>
            <a:r>
              <a:rPr lang="en-US" b="0" dirty="0"/>
              <a:t> </a:t>
            </a:r>
            <a:r>
              <a:rPr lang="en-US" b="0" dirty="0" err="1"/>
              <a:t>pasienten</a:t>
            </a:r>
            <a:r>
              <a:rPr lang="en-US" b="0" dirty="0"/>
              <a:t> over </a:t>
            </a:r>
            <a:r>
              <a:rPr lang="en-US" b="0" dirty="0" err="1"/>
              <a:t>tid</a:t>
            </a:r>
            <a:endParaRPr lang="en-US" b="0" dirty="0"/>
          </a:p>
          <a:p>
            <a:pPr defTabSz="457089">
              <a:defRPr/>
            </a:pPr>
            <a:r>
              <a:rPr lang="nb-NO" b="1" dirty="0"/>
              <a:t> </a:t>
            </a:r>
          </a:p>
          <a:p>
            <a:pPr defTabSz="457089">
              <a:defRPr/>
            </a:pPr>
            <a:r>
              <a:rPr lang="nb-NO" b="1" dirty="0"/>
              <a:t>Det er deres ansvar å dokumentere og videreføre nødvendig informasjon til legen. </a:t>
            </a:r>
            <a:r>
              <a:rPr lang="nb-NO" b="1" dirty="0">
                <a:solidFill>
                  <a:schemeClr val="tx1"/>
                </a:solidFill>
              </a:rPr>
              <a:t>Dere</a:t>
            </a:r>
            <a:r>
              <a:rPr lang="nb-NO" b="1" baseline="0" dirty="0">
                <a:solidFill>
                  <a:schemeClr val="tx1"/>
                </a:solidFill>
              </a:rPr>
              <a:t> e</a:t>
            </a:r>
            <a:r>
              <a:rPr lang="nb-NO" b="1" dirty="0">
                <a:solidFill>
                  <a:schemeClr val="tx1"/>
                </a:solidFill>
              </a:rPr>
              <a:t>r pasientens «talsmann» og «advokat».                                              </a:t>
            </a:r>
          </a:p>
          <a:p>
            <a:r>
              <a:rPr lang="nb-NO" dirty="0"/>
              <a:t>Sykepleieren bør derfor være pasientens stemme, og sykepleieren må kjempe for de som ikke har mulighet til å kjempe for seg selv. </a:t>
            </a:r>
          </a:p>
          <a:p>
            <a:r>
              <a:rPr lang="nb-NO" dirty="0"/>
              <a:t>Det å være advokat for dem handler om å snakke med legen og forklare hvordan pasienten har det.</a:t>
            </a:r>
          </a:p>
          <a:p>
            <a:endParaRPr lang="nb-NO" dirty="0"/>
          </a:p>
          <a:p>
            <a:r>
              <a:rPr lang="nb-NO" dirty="0"/>
              <a:t>Derfor: Som pasientens advokat har dere </a:t>
            </a:r>
            <a:r>
              <a:rPr lang="nb-NO" b="0" dirty="0"/>
              <a:t>en rolle i å vurdere sammen med pasienten hvordan behandlingen går, </a:t>
            </a:r>
          </a:p>
          <a:p>
            <a:r>
              <a:rPr lang="nb-NO" b="0" dirty="0"/>
              <a:t>og diskutere med lege om behandlingen er like nødvendig- på den måten være med å utfordre avgjørelsen om antibiotikabruk.</a:t>
            </a:r>
          </a:p>
          <a:p>
            <a:pPr defTabSz="457089">
              <a:defRPr/>
            </a:pPr>
            <a:endParaRPr lang="nb-NO" b="0" baseline="0" dirty="0"/>
          </a:p>
          <a:p>
            <a:pPr defTabSz="457089">
              <a:defRPr/>
            </a:pPr>
            <a:r>
              <a:rPr lang="nb-NO" b="0" baseline="0" dirty="0"/>
              <a:t>Dere skal kommunisere videre det dere observerer av data hos pasienten </a:t>
            </a:r>
            <a:r>
              <a:rPr lang="nb-NO" sz="800" b="0" baseline="0" dirty="0"/>
              <a:t>(</a:t>
            </a:r>
            <a:r>
              <a:rPr lang="nb-NO" sz="800" dirty="0" err="1"/>
              <a:t>Ref</a:t>
            </a:r>
            <a:r>
              <a:rPr lang="nb-NO" sz="800" dirty="0"/>
              <a:t>: </a:t>
            </a:r>
            <a:r>
              <a:rPr lang="nb-NO" sz="800" dirty="0" err="1"/>
              <a:t>Broom</a:t>
            </a:r>
            <a:r>
              <a:rPr lang="nb-NO" sz="800" dirty="0"/>
              <a:t> et al.( 2017) og </a:t>
            </a:r>
            <a:r>
              <a:rPr lang="nb-NO" sz="800" dirty="0" err="1"/>
              <a:t>Olans</a:t>
            </a:r>
            <a:r>
              <a:rPr lang="nb-NO" sz="800" dirty="0"/>
              <a:t> et al., (2016), s. 85-86). </a:t>
            </a:r>
            <a:r>
              <a:rPr lang="nb-NO" sz="800" b="1" dirty="0">
                <a:solidFill>
                  <a:schemeClr val="tx1"/>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Informere og </a:t>
            </a:r>
            <a:r>
              <a:rPr lang="nb-NO" sz="1200" dirty="0" err="1"/>
              <a:t>rådgi</a:t>
            </a:r>
            <a:r>
              <a:rPr lang="nb-NO" sz="1200" dirty="0"/>
              <a:t> pasienter, styrke befolkningens evne til egenomsorg</a:t>
            </a:r>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25</a:t>
            </a:fld>
            <a:endParaRPr lang="nb-NO" dirty="0"/>
          </a:p>
        </p:txBody>
      </p:sp>
    </p:spTree>
    <p:extLst>
      <p:ext uri="{BB962C8B-B14F-4D97-AF65-F5344CB8AC3E}">
        <p14:creationId xmlns:p14="http://schemas.microsoft.com/office/powerpoint/2010/main" val="294133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900" b="1" dirty="0"/>
              <a:t>   KAN FJERNES</a:t>
            </a:r>
          </a:p>
          <a:p>
            <a:pPr defTabSz="457089">
              <a:defRPr/>
            </a:pPr>
            <a:r>
              <a:rPr lang="nb-NO" sz="900" dirty="0"/>
              <a:t>En av sykepleierens viktigste roller er å kommunisere. </a:t>
            </a:r>
          </a:p>
          <a:p>
            <a:pPr marL="0" marR="0" lvl="0" indent="0" algn="l" defTabSz="457089" rtl="0" eaLnBrk="1" fontAlgn="auto" latinLnBrk="0" hangingPunct="1">
              <a:lnSpc>
                <a:spcPct val="100000"/>
              </a:lnSpc>
              <a:spcBef>
                <a:spcPts val="0"/>
              </a:spcBef>
              <a:spcAft>
                <a:spcPts val="0"/>
              </a:spcAft>
              <a:buClrTx/>
              <a:buSzTx/>
              <a:buFontTx/>
              <a:buNone/>
              <a:tabLst/>
              <a:defRPr/>
            </a:pPr>
            <a:r>
              <a:rPr lang="nb-NO" sz="900" b="1" dirty="0"/>
              <a:t>Kommunikasjon </a:t>
            </a:r>
            <a:r>
              <a:rPr lang="nb-NO" sz="900" dirty="0"/>
              <a:t>er et verktøy sykepleier kan bruke til å både </a:t>
            </a:r>
            <a:r>
              <a:rPr lang="nb-NO" sz="900" b="1" dirty="0"/>
              <a:t>informere og undervise pasient, pårørende og samfunnet generelt. </a:t>
            </a:r>
          </a:p>
          <a:p>
            <a:pPr marL="0" marR="0" lvl="0" indent="0" algn="l" defTabSz="457089" rtl="0" eaLnBrk="1" fontAlgn="auto" latinLnBrk="0" hangingPunct="1">
              <a:lnSpc>
                <a:spcPct val="100000"/>
              </a:lnSpc>
              <a:spcBef>
                <a:spcPts val="0"/>
              </a:spcBef>
              <a:spcAft>
                <a:spcPts val="0"/>
              </a:spcAft>
              <a:buClrTx/>
              <a:buSzTx/>
              <a:buFontTx/>
              <a:buNone/>
              <a:tabLst/>
              <a:defRPr/>
            </a:pPr>
            <a:endParaRPr lang="nb-NO" sz="900" dirty="0"/>
          </a:p>
          <a:p>
            <a:pPr marL="171450" marR="0" lvl="0" indent="-171450"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dirty="0"/>
              <a:t>Informere og </a:t>
            </a:r>
            <a:r>
              <a:rPr lang="nb-NO" sz="900" dirty="0" err="1"/>
              <a:t>rådgi</a:t>
            </a:r>
            <a:r>
              <a:rPr lang="nb-NO" sz="900" dirty="0"/>
              <a:t> pasienter, styrke befolkningens evne til egenomsorg. Sykepleiere kan oppleve at folk som tar kontakt har lite kunnskap om vanlige luftveisinfeksjoner, og at de har lite kunnskap om hvordan de skal håndtere disse selv, uten å involvere helsevesenet - derfor viktig å undervise om egenomsorg</a:t>
            </a:r>
            <a:endParaRPr lang="nb-NO" sz="900" b="1" dirty="0"/>
          </a:p>
          <a:p>
            <a:pPr defTabSz="457089">
              <a:defRPr/>
            </a:pPr>
            <a:r>
              <a:rPr lang="nb-NO" sz="900" dirty="0"/>
              <a:t>Da er det viktig å bruke kommunikasjonsferdigheter for å skape en tillit og trygghet overfor pasienten- og formidle </a:t>
            </a:r>
            <a:r>
              <a:rPr lang="nb-NO" sz="900" b="1" dirty="0"/>
              <a:t>trygghet og kunnskap </a:t>
            </a:r>
            <a:r>
              <a:rPr lang="nb-NO" sz="900" dirty="0"/>
              <a:t>om sykdommen.  </a:t>
            </a:r>
          </a:p>
          <a:p>
            <a:pPr marL="171450" indent="-171450" defTabSz="457089">
              <a:buFont typeface="Arial" panose="020B0604020202020204" pitchFamily="34" charset="0"/>
              <a:buChar char="•"/>
              <a:defRPr/>
            </a:pPr>
            <a:r>
              <a:rPr lang="nb-NO" sz="900" dirty="0"/>
              <a:t>S</a:t>
            </a:r>
            <a:r>
              <a:rPr lang="nb-NO" sz="900" dirty="0">
                <a:solidFill>
                  <a:srgbClr val="219993"/>
                </a:solidFill>
              </a:rPr>
              <a:t>ykepleieren (kanskje spesielt i primærhelsetjenesten) må informere og gi trygghet omkring </a:t>
            </a:r>
            <a:r>
              <a:rPr lang="nb-NO" sz="900" b="1" dirty="0">
                <a:solidFill>
                  <a:srgbClr val="219993"/>
                </a:solidFill>
              </a:rPr>
              <a:t>normal </a:t>
            </a:r>
            <a:r>
              <a:rPr lang="nb-NO" sz="900" dirty="0">
                <a:solidFill>
                  <a:srgbClr val="219993"/>
                </a:solidFill>
              </a:rPr>
              <a:t>lengde på sykdom</a:t>
            </a:r>
          </a:p>
          <a:p>
            <a:pPr marL="171450" indent="-171450" defTabSz="457089">
              <a:buFont typeface="Arial" panose="020B0604020202020204" pitchFamily="34" charset="0"/>
              <a:buChar char="•"/>
              <a:defRPr/>
            </a:pPr>
            <a:r>
              <a:rPr lang="nb-NO" sz="900" b="1" dirty="0"/>
              <a:t>Vi vet at økt legesøkning fører til økt </a:t>
            </a:r>
            <a:r>
              <a:rPr lang="nb-NO" sz="900" b="1" dirty="0" err="1"/>
              <a:t>antibiotikaforbruk</a:t>
            </a:r>
            <a:r>
              <a:rPr lang="nb-NO" sz="900" b="1" dirty="0"/>
              <a:t> – derfor viktig å vurder om legekontakt er nødvendig</a:t>
            </a:r>
            <a:endParaRPr lang="nb-NO" sz="900" dirty="0"/>
          </a:p>
          <a:p>
            <a:pPr marL="171450" indent="-171450" defTabSz="457089">
              <a:buFont typeface="Arial" panose="020B0604020202020204" pitchFamily="34" charset="0"/>
              <a:buChar char="•"/>
              <a:defRPr/>
            </a:pPr>
            <a:r>
              <a:rPr lang="nb-NO" sz="900" dirty="0"/>
              <a:t>Sykepleierne er sentrale i kommunikasjon med pasienter/pårørende, og kan bidra med </a:t>
            </a:r>
            <a:r>
              <a:rPr lang="nb-NO" sz="900" b="1" dirty="0"/>
              <a:t>undervisning og opplæring </a:t>
            </a:r>
            <a:r>
              <a:rPr lang="nb-NO" sz="900" dirty="0"/>
              <a:t>slik at antibiotika tas på rett. </a:t>
            </a:r>
            <a:r>
              <a:rPr lang="en-AU" sz="900" dirty="0" err="1">
                <a:solidFill>
                  <a:srgbClr val="252525"/>
                </a:solidFill>
              </a:rPr>
              <a:t>Feks</a:t>
            </a:r>
            <a:r>
              <a:rPr lang="en-AU" sz="900" dirty="0">
                <a:solidFill>
                  <a:srgbClr val="252525"/>
                </a:solidFill>
              </a:rPr>
              <a:t>: </a:t>
            </a:r>
            <a:r>
              <a:rPr lang="en-AU" sz="900" dirty="0" err="1">
                <a:solidFill>
                  <a:srgbClr val="252525"/>
                </a:solidFill>
              </a:rPr>
              <a:t>Ikke</a:t>
            </a:r>
            <a:r>
              <a:rPr lang="en-AU" sz="900" dirty="0">
                <a:solidFill>
                  <a:srgbClr val="252525"/>
                </a:solidFill>
              </a:rPr>
              <a:t> </a:t>
            </a:r>
            <a:r>
              <a:rPr lang="en-AU" sz="900" dirty="0" err="1">
                <a:solidFill>
                  <a:srgbClr val="252525"/>
                </a:solidFill>
              </a:rPr>
              <a:t>benytte</a:t>
            </a:r>
            <a:r>
              <a:rPr lang="en-AU" sz="900" dirty="0">
                <a:solidFill>
                  <a:srgbClr val="252525"/>
                </a:solidFill>
              </a:rPr>
              <a:t> </a:t>
            </a:r>
            <a:r>
              <a:rPr lang="en-AU" sz="900" dirty="0" err="1">
                <a:solidFill>
                  <a:srgbClr val="252525"/>
                </a:solidFill>
              </a:rPr>
              <a:t>gamle</a:t>
            </a:r>
            <a:r>
              <a:rPr lang="en-AU" sz="900" dirty="0">
                <a:solidFill>
                  <a:srgbClr val="252525"/>
                </a:solidFill>
              </a:rPr>
              <a:t> AB-</a:t>
            </a:r>
            <a:r>
              <a:rPr lang="en-AU" sz="900" dirty="0" err="1">
                <a:solidFill>
                  <a:srgbClr val="252525"/>
                </a:solidFill>
              </a:rPr>
              <a:t>kurer</a:t>
            </a:r>
            <a:r>
              <a:rPr lang="en-AU" sz="900" dirty="0">
                <a:solidFill>
                  <a:srgbClr val="252525"/>
                </a:solidFill>
              </a:rPr>
              <a:t> </a:t>
            </a:r>
            <a:r>
              <a:rPr lang="en-AU" sz="900" dirty="0" err="1">
                <a:solidFill>
                  <a:srgbClr val="252525"/>
                </a:solidFill>
              </a:rPr>
              <a:t>eller</a:t>
            </a:r>
            <a:r>
              <a:rPr lang="en-AU" sz="900" dirty="0">
                <a:solidFill>
                  <a:srgbClr val="252525"/>
                </a:solidFill>
              </a:rPr>
              <a:t> </a:t>
            </a:r>
            <a:r>
              <a:rPr lang="en-AU" sz="900" dirty="0" err="1">
                <a:solidFill>
                  <a:srgbClr val="252525"/>
                </a:solidFill>
              </a:rPr>
              <a:t>venners</a:t>
            </a:r>
            <a:r>
              <a:rPr lang="en-AU" sz="900" dirty="0">
                <a:solidFill>
                  <a:srgbClr val="252525"/>
                </a:solidFill>
              </a:rPr>
              <a:t> AB-</a:t>
            </a:r>
            <a:r>
              <a:rPr lang="en-AU" sz="900" dirty="0" err="1">
                <a:solidFill>
                  <a:srgbClr val="252525"/>
                </a:solidFill>
              </a:rPr>
              <a:t>kurer</a:t>
            </a:r>
            <a:r>
              <a:rPr lang="en-AU" sz="900" dirty="0">
                <a:solidFill>
                  <a:srgbClr val="252525"/>
                </a:solidFill>
              </a:rPr>
              <a:t>!</a:t>
            </a:r>
            <a:endParaRPr lang="nb-NO" sz="900" dirty="0"/>
          </a:p>
          <a:p>
            <a:pPr marL="171450" indent="-171450" defTabSz="457089">
              <a:buFont typeface="Arial" panose="020B0604020202020204" pitchFamily="34" charset="0"/>
              <a:buChar char="•"/>
              <a:defRPr/>
            </a:pPr>
            <a:r>
              <a:rPr lang="nb-NO" sz="900" dirty="0"/>
              <a:t>Ved å opplyse om riktig bruk av antibiotika og </a:t>
            </a:r>
            <a:r>
              <a:rPr lang="nb-NO" sz="900" b="1" dirty="0"/>
              <a:t>konsekvenser ved uhensiktsmessig </a:t>
            </a:r>
            <a:r>
              <a:rPr lang="nb-NO" sz="900" b="1" dirty="0" err="1"/>
              <a:t>antibiotikabruk</a:t>
            </a:r>
            <a:r>
              <a:rPr lang="nb-NO" sz="900" b="1" dirty="0"/>
              <a:t>, </a:t>
            </a:r>
            <a:r>
              <a:rPr lang="nb-NO" sz="900" dirty="0"/>
              <a:t>og konsekvenser av antibiotikabehandling - kan sykepleier bidra til at</a:t>
            </a:r>
            <a:r>
              <a:rPr lang="nb-NO" sz="900" b="1" dirty="0"/>
              <a:t> befolkningen har tilstrekkelig kunnskap. </a:t>
            </a:r>
          </a:p>
          <a:p>
            <a:pPr defTabSz="457089">
              <a:defRPr/>
            </a:pPr>
            <a:r>
              <a:rPr lang="nb-NO" sz="900" dirty="0"/>
              <a:t>Sykepleier er en sentral kommunikator som kan </a:t>
            </a:r>
            <a:r>
              <a:rPr lang="nb-NO" sz="900" b="1" dirty="0"/>
              <a:t>øke kunnskapsnivået til befolkningen slik at de kan ta gode og selvstendige valg angående antibiotikabehandling. </a:t>
            </a:r>
          </a:p>
          <a:p>
            <a:pPr defTabSz="457089">
              <a:defRPr/>
            </a:pPr>
            <a:r>
              <a:rPr lang="nb-NO" sz="900" dirty="0"/>
              <a:t>Undersøkelser både i Norge og USA viser at sykepleier har stor tillitt og troverdighet i befolkningen </a:t>
            </a:r>
            <a:r>
              <a:rPr lang="nb-NO" sz="900" b="1" dirty="0"/>
              <a:t>– </a:t>
            </a:r>
            <a:r>
              <a:rPr lang="nb-NO" sz="900" dirty="0"/>
              <a:t>viktig å bruke denne tillitten til å undervise og øke kunnskapsnivået</a:t>
            </a:r>
          </a:p>
          <a:p>
            <a:pPr defTabSz="457089">
              <a:defRPr/>
            </a:pPr>
            <a:r>
              <a:rPr lang="nb-NO" sz="900" dirty="0"/>
              <a:t>(En studie fra USA viser at befolkningen har stemt frem sykepleieren som dem de har størst tillit og troverdighet til 14 ganger på 15 siste årene(</a:t>
            </a:r>
            <a:r>
              <a:rPr lang="nb-NO" sz="900" dirty="0" err="1"/>
              <a:t>Olans</a:t>
            </a:r>
            <a:r>
              <a:rPr lang="nb-NO" sz="900" dirty="0"/>
              <a:t> et al., 2016, s. 87). Dette gjør at sykepleier kan ha en sentral rolle i å opplyse om farene ved antibiotikaresistens og om riktig bruk. )</a:t>
            </a:r>
          </a:p>
          <a:p>
            <a:r>
              <a:rPr lang="nb-NO" sz="900" dirty="0"/>
              <a:t>Sykepleieren kan undervise om </a:t>
            </a:r>
            <a:r>
              <a:rPr lang="nb-NO" sz="900" b="1" dirty="0"/>
              <a:t>hygieneprinsipper </a:t>
            </a:r>
            <a:r>
              <a:rPr lang="nb-NO" sz="900" dirty="0"/>
              <a:t>og smittevern </a:t>
            </a:r>
            <a:r>
              <a:rPr lang="nb-NO" sz="900" b="1" dirty="0"/>
              <a:t>. </a:t>
            </a:r>
          </a:p>
          <a:p>
            <a:endParaRPr lang="nb-NO" sz="900" b="1" dirty="0"/>
          </a:p>
          <a:p>
            <a:r>
              <a:rPr lang="nb-NO" sz="900" b="1" dirty="0" err="1"/>
              <a:t>Samvalg</a:t>
            </a:r>
            <a:r>
              <a:rPr lang="nb-NO" sz="900" b="1" dirty="0"/>
              <a:t> - med pasienten og pårørende :</a:t>
            </a:r>
          </a:p>
          <a:p>
            <a:r>
              <a:rPr lang="nb-NO" sz="900" dirty="0"/>
              <a:t>En sykepleier har også en viktig rolle i å </a:t>
            </a:r>
            <a:r>
              <a:rPr lang="nb-NO" sz="900" dirty="0">
                <a:solidFill>
                  <a:srgbClr val="219993"/>
                </a:solidFill>
              </a:rPr>
              <a:t>informere om valg</a:t>
            </a:r>
            <a:r>
              <a:rPr lang="nb-NO" sz="900" dirty="0"/>
              <a:t> </a:t>
            </a:r>
            <a:r>
              <a:rPr lang="nb-NO" sz="900" dirty="0" err="1"/>
              <a:t>mht</a:t>
            </a:r>
            <a:r>
              <a:rPr lang="nb-NO" sz="900" dirty="0"/>
              <a:t> </a:t>
            </a:r>
            <a:r>
              <a:rPr lang="nb-NO" sz="900" dirty="0" err="1"/>
              <a:t>antibiotikabruk</a:t>
            </a:r>
            <a:r>
              <a:rPr lang="nb-NO" sz="900" dirty="0"/>
              <a:t> og det å la være </a:t>
            </a:r>
          </a:p>
          <a:p>
            <a:r>
              <a:rPr lang="nb-NO" sz="900" dirty="0"/>
              <a:t>Samvalg handler om at pasientene skal delta i og styre behandlingen på en tydeligere måte enn før</a:t>
            </a:r>
          </a:p>
          <a:p>
            <a:r>
              <a:rPr lang="nb-NO" sz="900" dirty="0"/>
              <a:t>Samvalg med pasienter er et krav fra HSØ og veldig relevant- noe som betyr at pasientene må være godt informert. </a:t>
            </a:r>
          </a:p>
          <a:p>
            <a:endParaRPr lang="nb-NO" sz="900" dirty="0"/>
          </a:p>
          <a:p>
            <a:r>
              <a:rPr lang="nb-NO" sz="900" dirty="0"/>
              <a:t>Kan tas med: </a:t>
            </a:r>
          </a:p>
          <a:p>
            <a:r>
              <a:rPr lang="nb-NO" sz="900" b="1" dirty="0"/>
              <a:t>Datteren til lise er på besøk og lurer på hva som skjer videre. Du informerer om hvorfor</a:t>
            </a:r>
            <a:r>
              <a:rPr lang="nb-NO" sz="900" b="1" baseline="0" dirty="0"/>
              <a:t> Lise har fått antiobtika og hvorfor dere har byttet medikament.</a:t>
            </a:r>
          </a:p>
          <a:p>
            <a:r>
              <a:rPr lang="nb-NO" sz="900" b="1" baseline="0" dirty="0"/>
              <a:t>Du sier at Lise må drikke godt fremover, praktisere god hygiene og si ifra om ikke symptomene blir borte osv..</a:t>
            </a:r>
            <a:endParaRPr lang="nb-NO" sz="900" b="1" dirty="0"/>
          </a:p>
          <a:p>
            <a:endParaRPr lang="nb-NO" sz="900" dirty="0"/>
          </a:p>
          <a:p>
            <a:endParaRPr lang="nb-NO" sz="900" b="0" dirty="0">
              <a:solidFill>
                <a:schemeClr val="tx1"/>
              </a:solidFill>
            </a:endParaRPr>
          </a:p>
          <a:p>
            <a:r>
              <a:rPr lang="nb-NO" sz="900" b="1" dirty="0">
                <a:solidFill>
                  <a:srgbClr val="219993"/>
                </a:solidFill>
              </a:rPr>
              <a:t>Tilleggsinfo: </a:t>
            </a:r>
          </a:p>
          <a:p>
            <a:pPr defTabSz="457089">
              <a:defRPr/>
            </a:pPr>
            <a:r>
              <a:rPr lang="nb-NO" sz="900" dirty="0">
                <a:solidFill>
                  <a:srgbClr val="219993"/>
                </a:solidFill>
              </a:rPr>
              <a:t>Utryggheten</a:t>
            </a:r>
            <a:r>
              <a:rPr lang="nb-NO" sz="900" dirty="0"/>
              <a:t> omkring helse og sykdom hos pasienter og andre som tar kontakt, må møtes med </a:t>
            </a:r>
            <a:r>
              <a:rPr lang="nb-NO" sz="900" dirty="0">
                <a:solidFill>
                  <a:srgbClr val="219993"/>
                </a:solidFill>
              </a:rPr>
              <a:t>forståelse </a:t>
            </a:r>
            <a:r>
              <a:rPr lang="nb-NO" sz="900" dirty="0"/>
              <a:t>og</a:t>
            </a:r>
            <a:r>
              <a:rPr lang="nb-NO" sz="900" dirty="0">
                <a:solidFill>
                  <a:srgbClr val="219993"/>
                </a:solidFill>
              </a:rPr>
              <a:t> trygghet. </a:t>
            </a:r>
            <a:r>
              <a:rPr lang="nb-NO" sz="900" dirty="0">
                <a:solidFill>
                  <a:srgbClr val="FF0000"/>
                </a:solidFill>
              </a:rPr>
              <a:t>Denne utryggheten kan best møtes ved forståelse og trygg faglighet. </a:t>
            </a:r>
            <a:r>
              <a:rPr lang="nb-NO" sz="900" b="1" dirty="0"/>
              <a:t>Vi vet at økt legesøkning fører til økt </a:t>
            </a:r>
            <a:r>
              <a:rPr lang="nb-NO" sz="900" b="1" dirty="0" err="1"/>
              <a:t>antibiotikaforbruk</a:t>
            </a:r>
            <a:r>
              <a:rPr lang="nb-NO" sz="900" b="1" dirty="0"/>
              <a:t> – derfor vurder om legekontakt er nødvendig! Kilde: </a:t>
            </a:r>
            <a:r>
              <a:rPr lang="nb-NO" sz="900" dirty="0" err="1">
                <a:hlinkClick r:id="rId3"/>
              </a:rPr>
              <a:t>Geographic</a:t>
            </a:r>
            <a:r>
              <a:rPr lang="nb-NO" sz="900" dirty="0">
                <a:hlinkClick r:id="rId3"/>
              </a:rPr>
              <a:t> </a:t>
            </a:r>
            <a:r>
              <a:rPr lang="nb-NO" sz="900" dirty="0" err="1">
                <a:hlinkClick r:id="rId3"/>
              </a:rPr>
              <a:t>Variation</a:t>
            </a:r>
            <a:r>
              <a:rPr lang="nb-NO" sz="900" dirty="0">
                <a:hlinkClick r:id="rId3"/>
              </a:rPr>
              <a:t> in </a:t>
            </a:r>
            <a:r>
              <a:rPr lang="nb-NO" sz="900" dirty="0" err="1">
                <a:hlinkClick r:id="rId3"/>
              </a:rPr>
              <a:t>Antibiotic</a:t>
            </a:r>
            <a:r>
              <a:rPr lang="nb-NO" sz="900" dirty="0">
                <a:hlinkClick r:id="rId3"/>
              </a:rPr>
              <a:t> </a:t>
            </a:r>
            <a:r>
              <a:rPr lang="nb-NO" sz="900" dirty="0" err="1">
                <a:hlinkClick r:id="rId3"/>
              </a:rPr>
              <a:t>Consumption</a:t>
            </a:r>
            <a:r>
              <a:rPr lang="nb-NO" sz="900" dirty="0">
                <a:hlinkClick r:id="rId3"/>
              </a:rPr>
              <a:t>—Is It Due to </a:t>
            </a:r>
            <a:r>
              <a:rPr lang="nb-NO" sz="900" dirty="0" err="1">
                <a:hlinkClick r:id="rId3"/>
              </a:rPr>
              <a:t>Doctors</a:t>
            </a:r>
            <a:r>
              <a:rPr lang="nb-NO" sz="900" dirty="0">
                <a:hlinkClick r:id="rId3"/>
              </a:rPr>
              <a:t>’ </a:t>
            </a:r>
            <a:r>
              <a:rPr lang="nb-NO" sz="900" dirty="0" err="1">
                <a:hlinkClick r:id="rId3"/>
              </a:rPr>
              <a:t>Prescribing</a:t>
            </a:r>
            <a:r>
              <a:rPr lang="nb-NO" sz="900" dirty="0">
                <a:hlinkClick r:id="rId3"/>
              </a:rPr>
              <a:t> or </a:t>
            </a:r>
            <a:r>
              <a:rPr lang="nb-NO" sz="900" dirty="0" err="1">
                <a:hlinkClick r:id="rId3"/>
              </a:rPr>
              <a:t>Patients</a:t>
            </a:r>
            <a:r>
              <a:rPr lang="nb-NO" sz="900" dirty="0">
                <a:hlinkClick r:id="rId3"/>
              </a:rPr>
              <a:t>’ </a:t>
            </a:r>
            <a:r>
              <a:rPr lang="nb-NO" sz="900" dirty="0" err="1">
                <a:hlinkClick r:id="rId3"/>
              </a:rPr>
              <a:t>Consulting</a:t>
            </a:r>
            <a:r>
              <a:rPr lang="nb-NO" sz="900" dirty="0">
                <a:hlinkClick r:id="rId3"/>
              </a:rPr>
              <a:t>?</a:t>
            </a:r>
            <a:r>
              <a:rPr lang="nb-NO" sz="900" dirty="0"/>
              <a:t> Walle-Hansen, M.M, Høye, S. Antibiotics (Basel) 2018 Mar; 7(1): 26. </a:t>
            </a:r>
            <a:r>
              <a:rPr lang="nb-NO" sz="900" dirty="0" err="1"/>
              <a:t>Published</a:t>
            </a:r>
            <a:r>
              <a:rPr lang="nb-NO" sz="900" dirty="0"/>
              <a:t> online 2018 Mar 20. </a:t>
            </a:r>
            <a:r>
              <a:rPr lang="nb-NO" sz="900" dirty="0" err="1"/>
              <a:t>doi</a:t>
            </a:r>
            <a:r>
              <a:rPr lang="nb-NO" sz="900" dirty="0"/>
              <a:t>: 10.3390/antibiotics7010026. Hentet fra: </a:t>
            </a:r>
            <a:r>
              <a:rPr lang="en-US" sz="900" u="sng" dirty="0">
                <a:hlinkClick r:id="rId3"/>
              </a:rPr>
              <a:t>https://www.ncbi.nlm.nih.gov/pmc/articles/PMC5872137/</a:t>
            </a:r>
            <a:endParaRPr lang="nb-NO" sz="900" dirty="0"/>
          </a:p>
          <a:p>
            <a:pPr defTabSz="457089">
              <a:defRPr/>
            </a:pPr>
            <a:endParaRPr lang="nb-NO" sz="900" b="1" dirty="0"/>
          </a:p>
          <a:p>
            <a:endParaRPr lang="nb-NO" sz="900" dirty="0"/>
          </a:p>
          <a:p>
            <a:endParaRPr lang="nb-NO" sz="900" dirty="0"/>
          </a:p>
        </p:txBody>
      </p:sp>
      <p:sp>
        <p:nvSpPr>
          <p:cNvPr id="4" name="Slide Number Placeholder 3"/>
          <p:cNvSpPr>
            <a:spLocks noGrp="1"/>
          </p:cNvSpPr>
          <p:nvPr>
            <p:ph type="sldNum" sz="quarter" idx="10"/>
          </p:nvPr>
        </p:nvSpPr>
        <p:spPr/>
        <p:txBody>
          <a:bodyPr/>
          <a:lstStyle/>
          <a:p>
            <a:fld id="{57D46B6D-5B73-7A4C-984B-75E154DA9EA3}" type="slidenum">
              <a:rPr lang="nb-NO" smtClean="0"/>
              <a:t>26</a:t>
            </a:fld>
            <a:endParaRPr lang="nb-NO" dirty="0"/>
          </a:p>
        </p:txBody>
      </p:sp>
    </p:spTree>
    <p:extLst>
      <p:ext uri="{BB962C8B-B14F-4D97-AF65-F5344CB8AC3E}">
        <p14:creationId xmlns:p14="http://schemas.microsoft.com/office/powerpoint/2010/main" val="3078124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sv-SE" b="1"/>
              <a:t>ANBEFALES</a:t>
            </a:r>
          </a:p>
          <a:p>
            <a:pPr defTabSz="457089">
              <a:defRPr/>
            </a:pPr>
            <a:endParaRPr lang="sv-SE" dirty="0"/>
          </a:p>
          <a:p>
            <a:r>
              <a:rPr lang="sv-SE" dirty="0"/>
              <a:t>Lommekortet for antibiotikasmarte </a:t>
            </a:r>
            <a:r>
              <a:rPr lang="sv-SE" dirty="0" err="1"/>
              <a:t>sykepleiere</a:t>
            </a:r>
            <a:r>
              <a:rPr lang="sv-SE" dirty="0"/>
              <a:t> finnes inne på </a:t>
            </a:r>
            <a:r>
              <a:rPr lang="sv-SE" dirty="0" err="1"/>
              <a:t>nettsiden</a:t>
            </a:r>
            <a:r>
              <a:rPr lang="sv-SE" dirty="0"/>
              <a:t> vår: https://asp.antibiotika.no/ - på </a:t>
            </a:r>
            <a:r>
              <a:rPr lang="sv-SE" dirty="0" err="1"/>
              <a:t>ressurssiden</a:t>
            </a:r>
            <a:r>
              <a:rPr lang="sv-SE" dirty="0"/>
              <a:t>/</a:t>
            </a:r>
            <a:r>
              <a:rPr lang="sv-SE" dirty="0" err="1"/>
              <a:t>ressursbanken</a:t>
            </a:r>
            <a:r>
              <a:rPr lang="sv-SE" dirty="0"/>
              <a:t> for </a:t>
            </a:r>
            <a:r>
              <a:rPr lang="sv-SE" dirty="0" err="1"/>
              <a:t>sykepleiere</a:t>
            </a:r>
            <a:endParaRPr lang="sv-SE" dirty="0"/>
          </a:p>
          <a:p>
            <a:r>
              <a:rPr lang="sv-SE" dirty="0"/>
              <a:t>Dette er en kort oppsummering av det vi nå har snakket om.</a:t>
            </a:r>
          </a:p>
          <a:p>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Lommekortet kan bestilles hos oss og sendes dere hvis ønskelig –eller printes ut fra Ressursbanken.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Avslutt med å vise denen korte filmen  - som er enslags liten oppsummering på noe av det vi har snakket om -Vis filmen! </a:t>
            </a:r>
          </a:p>
          <a:p>
            <a:endParaRPr lang="sv-SE" dirty="0"/>
          </a:p>
        </p:txBody>
      </p:sp>
      <p:sp>
        <p:nvSpPr>
          <p:cNvPr id="4" name="Slide Number Placeholder 3"/>
          <p:cNvSpPr>
            <a:spLocks noGrp="1"/>
          </p:cNvSpPr>
          <p:nvPr>
            <p:ph type="sldNum" sz="quarter" idx="10"/>
          </p:nvPr>
        </p:nvSpPr>
        <p:spPr/>
        <p:txBody>
          <a:bodyPr/>
          <a:lstStyle/>
          <a:p>
            <a:fld id="{57D46B6D-5B73-7A4C-984B-75E154DA9EA3}" type="slidenum">
              <a:rPr lang="nb-NO" smtClean="0"/>
              <a:t>27</a:t>
            </a:fld>
            <a:endParaRPr lang="nb-NO" dirty="0"/>
          </a:p>
        </p:txBody>
      </p:sp>
    </p:spTree>
    <p:extLst>
      <p:ext uri="{BB962C8B-B14F-4D97-AF65-F5344CB8AC3E}">
        <p14:creationId xmlns:p14="http://schemas.microsoft.com/office/powerpoint/2010/main" val="830384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baseline="0"/>
              <a:t>KAN FJERNES</a:t>
            </a:r>
          </a:p>
          <a:p>
            <a:pPr defTabSz="457089">
              <a:defRPr/>
            </a:pPr>
            <a:r>
              <a:rPr lang="nb-NO" b="0" baseline="0"/>
              <a:t>Sykepleierne </a:t>
            </a:r>
            <a:r>
              <a:rPr lang="nb-NO" b="0" baseline="0" dirty="0"/>
              <a:t>må </a:t>
            </a:r>
            <a:r>
              <a:rPr lang="nb-NO" b="0" dirty="0"/>
              <a:t>fremstå med </a:t>
            </a:r>
            <a:r>
              <a:rPr lang="nb-NO" b="1" dirty="0"/>
              <a:t>økt selvsikkerhet i teamsamarbeidet</a:t>
            </a:r>
            <a:r>
              <a:rPr lang="nb-NO" b="0" dirty="0"/>
              <a:t>,</a:t>
            </a:r>
            <a:r>
              <a:rPr lang="nb-NO" b="0" baseline="0" dirty="0"/>
              <a:t> og delta aktivt i tverrfaglige møter, samarbeid og visitter</a:t>
            </a:r>
            <a:r>
              <a:rPr lang="nb-NO" b="0" dirty="0"/>
              <a:t>.</a:t>
            </a:r>
          </a:p>
          <a:p>
            <a:pPr defTabSz="457089">
              <a:defRPr/>
            </a:pPr>
            <a:endParaRPr lang="nb-NO" dirty="0"/>
          </a:p>
          <a:p>
            <a:pPr defTabSz="457089">
              <a:defRPr/>
            </a:pPr>
            <a:r>
              <a:rPr lang="nb-NO" b="0" baseline="0" dirty="0"/>
              <a:t>De er i en </a:t>
            </a:r>
            <a:r>
              <a:rPr lang="nb-NO" b="0" dirty="0"/>
              <a:t>unik posisjon til å stille spørsmål rundt antibiotikabehandlingen. </a:t>
            </a:r>
          </a:p>
          <a:p>
            <a:pPr marL="170644" indent="-170644" defTabSz="457089">
              <a:buFont typeface="Arial" panose="020B0604020202020204" pitchFamily="34" charset="0"/>
              <a:buChar char="•"/>
              <a:defRPr/>
            </a:pPr>
            <a:r>
              <a:rPr lang="nb-NO" b="1" dirty="0"/>
              <a:t>I følge sykepleiernes yrkesetiske retningslinjer, </a:t>
            </a:r>
            <a:r>
              <a:rPr lang="nb-NO" b="0" dirty="0"/>
              <a:t>skal sykepleiere stå for en praksis som fremmer helse og forebygger sykdom – noe</a:t>
            </a:r>
            <a:r>
              <a:rPr lang="nb-NO" b="0" baseline="0" dirty="0"/>
              <a:t> rasjonell</a:t>
            </a:r>
            <a:r>
              <a:rPr lang="nb-NO" b="0" dirty="0"/>
              <a:t> </a:t>
            </a:r>
            <a:r>
              <a:rPr lang="nb-NO" b="0" dirty="0" err="1"/>
              <a:t>antibiotikabruk</a:t>
            </a:r>
            <a:r>
              <a:rPr lang="nb-NO" b="0" dirty="0"/>
              <a:t> er med på</a:t>
            </a:r>
          </a:p>
          <a:p>
            <a:pPr marL="170644" indent="-170644" defTabSz="457089">
              <a:buFont typeface="Arial" panose="020B0604020202020204" pitchFamily="34" charset="0"/>
              <a:buChar char="•"/>
              <a:defRPr/>
            </a:pPr>
            <a:r>
              <a:rPr lang="nb-NO" b="0" dirty="0">
                <a:solidFill>
                  <a:schemeClr val="tx1"/>
                </a:solidFill>
              </a:rPr>
              <a:t>Aktivt henvise til Nasjonale faglige retningslinjer – og tilse at antibiotika</a:t>
            </a:r>
            <a:r>
              <a:rPr lang="nb-NO" b="0" baseline="0" dirty="0">
                <a:solidFill>
                  <a:schemeClr val="tx1"/>
                </a:solidFill>
              </a:rPr>
              <a:t> ordineres i henhold til gjeldende retningslinje</a:t>
            </a:r>
            <a:endParaRPr lang="nb-NO" b="0" dirty="0">
              <a:solidFill>
                <a:schemeClr val="tx1"/>
              </a:solidFill>
            </a:endParaRPr>
          </a:p>
          <a:p>
            <a:pPr defTabSz="457089">
              <a:defRPr/>
            </a:pPr>
            <a:endParaRPr lang="nb-NO" dirty="0"/>
          </a:p>
          <a:p>
            <a:pPr marL="170644" indent="-170644" defTabSz="457089">
              <a:buFont typeface="Arial" panose="020B0604020202020204" pitchFamily="34" charset="0"/>
              <a:buChar char="•"/>
              <a:defRPr/>
            </a:pPr>
            <a:r>
              <a:rPr lang="nb-NO" dirty="0"/>
              <a:t>Diskutere rasjonelt/riktig antibiotikabruk og antibiotikastyring på fagdager/møter/faglunsj. </a:t>
            </a:r>
          </a:p>
          <a:p>
            <a:pPr marL="170644" indent="-170644" defTabSz="457089">
              <a:buFont typeface="Arial" panose="020B0604020202020204" pitchFamily="34" charset="0"/>
              <a:buChar char="•"/>
              <a:defRPr/>
            </a:pPr>
            <a:r>
              <a:rPr lang="nb-NO" b="1" dirty="0"/>
              <a:t>Ta gjerne inn klinisk farmasøyt for økt læring omkring antibiotika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Calibri" panose="020F0502020204030204" pitchFamily="34" charset="0"/>
                <a:ea typeface="Calibri" panose="020F0502020204030204" pitchFamily="34" charset="0"/>
                <a:cs typeface="Times New Roman" panose="02020603050405020304" pitchFamily="18" charset="0"/>
              </a:rPr>
              <a:t>Kompetanseheving gjennom kurs, </a:t>
            </a:r>
            <a:r>
              <a:rPr lang="nb-NO" sz="1200" dirty="0" err="1">
                <a:effectLst/>
                <a:latin typeface="Calibri" panose="020F0502020204030204" pitchFamily="34" charset="0"/>
                <a:ea typeface="Calibri" panose="020F0502020204030204" pitchFamily="34" charset="0"/>
                <a:cs typeface="Times New Roman" panose="02020603050405020304" pitchFamily="18" charset="0"/>
              </a:rPr>
              <a:t>webinarer</a:t>
            </a:r>
            <a:r>
              <a:rPr lang="nb-NO" sz="1200" dirty="0">
                <a:effectLst/>
                <a:latin typeface="Calibri" panose="020F0502020204030204" pitchFamily="34" charset="0"/>
                <a:ea typeface="Calibri" panose="020F0502020204030204" pitchFamily="34" charset="0"/>
                <a:cs typeface="Times New Roman" panose="02020603050405020304" pitchFamily="18" charset="0"/>
              </a:rPr>
              <a:t> og e-læring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Calibri" panose="020F0502020204030204" pitchFamily="34" charset="0"/>
                <a:ea typeface="Calibri" panose="020F0502020204030204" pitchFamily="34" charset="0"/>
                <a:cs typeface="Times New Roman" panose="02020603050405020304" pitchFamily="18" charset="0"/>
              </a:rPr>
              <a:t>Benytte sjekklister og lommekort for å gjøre arbeidshverdagen enklere og </a:t>
            </a:r>
            <a:r>
              <a:rPr lang="nb-NO" sz="1200" dirty="0" err="1">
                <a:effectLst/>
                <a:latin typeface="Calibri" panose="020F0502020204030204" pitchFamily="34" charset="0"/>
                <a:ea typeface="Calibri" panose="020F0502020204030204" pitchFamily="34" charset="0"/>
                <a:cs typeface="Times New Roman" panose="02020603050405020304" pitchFamily="18" charset="0"/>
              </a:rPr>
              <a:t>pas.behandlingen</a:t>
            </a:r>
            <a:r>
              <a:rPr lang="nb-NO" sz="1200" dirty="0">
                <a:effectLst/>
                <a:latin typeface="Calibri" panose="020F0502020204030204" pitchFamily="34" charset="0"/>
                <a:ea typeface="Calibri" panose="020F0502020204030204" pitchFamily="34" charset="0"/>
                <a:cs typeface="Times New Roman" panose="02020603050405020304" pitchFamily="18" charset="0"/>
              </a:rPr>
              <a:t> bedre.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28</a:t>
            </a:fld>
            <a:endParaRPr lang="nb-NO" dirty="0"/>
          </a:p>
        </p:txBody>
      </p:sp>
    </p:spTree>
    <p:extLst>
      <p:ext uri="{BB962C8B-B14F-4D97-AF65-F5344CB8AC3E}">
        <p14:creationId xmlns:p14="http://schemas.microsoft.com/office/powerpoint/2010/main" val="4081052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KAN FJERNES</a:t>
            </a:r>
          </a:p>
          <a:p>
            <a:endParaRPr lang="nb-NO" i="0" dirty="0"/>
          </a:p>
          <a:p>
            <a:r>
              <a:rPr lang="en-US" sz="1100" dirty="0" err="1"/>
              <a:t>Sykepleiere</a:t>
            </a:r>
            <a:r>
              <a:rPr lang="en-US" sz="1100" dirty="0"/>
              <a:t> er </a:t>
            </a:r>
            <a:r>
              <a:rPr lang="en-US" sz="1100" dirty="0" err="1"/>
              <a:t>viktige</a:t>
            </a:r>
            <a:r>
              <a:rPr lang="en-US" sz="1100" dirty="0"/>
              <a:t> </a:t>
            </a:r>
            <a:r>
              <a:rPr lang="en-US" sz="1100" dirty="0" err="1"/>
              <a:t>bidragsytere</a:t>
            </a:r>
            <a:r>
              <a:rPr lang="en-US" sz="1100" dirty="0"/>
              <a:t> </a:t>
            </a:r>
            <a:r>
              <a:rPr lang="en-US" sz="1100" dirty="0" err="1"/>
              <a:t>i</a:t>
            </a:r>
            <a:r>
              <a:rPr lang="en-US" sz="1100" dirty="0"/>
              <a:t> antibiotikastyringen!</a:t>
            </a:r>
            <a:endParaRPr lang="en-US" sz="1100" i="1" dirty="0"/>
          </a:p>
          <a:p>
            <a:r>
              <a:rPr lang="nb-NO" sz="1100" dirty="0"/>
              <a:t>Og gjennom grunnleggende sykepleie utfører sykepleierprofesjonen oppgaver som er essensielle i antibiotikastyring!</a:t>
            </a:r>
          </a:p>
          <a:p>
            <a:pPr>
              <a:buFont typeface="Arial" panose="020B0604020202020204" pitchFamily="34" charset="0"/>
              <a:buNone/>
            </a:pPr>
            <a:r>
              <a:rPr lang="nb-NO" sz="2000" b="1" dirty="0">
                <a:solidFill>
                  <a:schemeClr val="tx1"/>
                </a:solidFill>
              </a:rPr>
              <a:t>Som sykepleier er du en viktig PREMISSLEVERANDØR</a:t>
            </a:r>
            <a:r>
              <a:rPr lang="nb-NO" sz="1100" dirty="0">
                <a:solidFill>
                  <a:schemeClr val="tx1"/>
                </a:solidFill>
              </a:rPr>
              <a:t> i de </a:t>
            </a:r>
            <a:r>
              <a:rPr lang="nb-NO" sz="1100" b="1" dirty="0">
                <a:solidFill>
                  <a:schemeClr val="tx1"/>
                </a:solidFill>
              </a:rPr>
              <a:t>avgjørelser </a:t>
            </a:r>
            <a:r>
              <a:rPr lang="nb-NO" sz="1100" dirty="0">
                <a:solidFill>
                  <a:schemeClr val="tx1"/>
                </a:solidFill>
              </a:rPr>
              <a:t>som tas omkring </a:t>
            </a:r>
            <a:r>
              <a:rPr lang="nb-NO" sz="1100" b="1" dirty="0">
                <a:solidFill>
                  <a:schemeClr val="tx1"/>
                </a:solidFill>
              </a:rPr>
              <a:t>forskrivning </a:t>
            </a:r>
            <a:r>
              <a:rPr lang="nb-NO" sz="1100" dirty="0">
                <a:solidFill>
                  <a:schemeClr val="tx1"/>
                </a:solidFill>
              </a:rPr>
              <a:t>av antibiotika både på </a:t>
            </a:r>
            <a:r>
              <a:rPr lang="nb-NO" sz="1100" b="1" dirty="0">
                <a:solidFill>
                  <a:schemeClr val="tx1"/>
                </a:solidFill>
              </a:rPr>
              <a:t>sykehjem, hjemmesykepleien og på sykehus. </a:t>
            </a:r>
          </a:p>
          <a:p>
            <a:pPr>
              <a:buFont typeface="Arial" panose="020B0604020202020204" pitchFamily="34" charset="0"/>
              <a:buChar char="•"/>
            </a:pPr>
            <a:endParaRPr lang="nb-NO" sz="2000" b="1" dirty="0">
              <a:solidFill>
                <a:schemeClr val="tx1"/>
              </a:solidFill>
              <a:highlight>
                <a:srgbClr val="FF0000"/>
              </a:highlight>
            </a:endParaRPr>
          </a:p>
          <a:p>
            <a:pPr defTabSz="457089"/>
            <a:endParaRPr lang="nb-NO" sz="1100" dirty="0"/>
          </a:p>
          <a:p>
            <a:pPr defTabSz="457089"/>
            <a:r>
              <a:rPr lang="nb-NO" sz="1100" b="1" dirty="0"/>
              <a:t>Husk: Sykepleiervalg spiller stor rolle for videre håndtering</a:t>
            </a:r>
            <a:endParaRPr lang="nb-NO" sz="2000" b="1" dirty="0"/>
          </a:p>
          <a:p>
            <a:endParaRPr lang="nb-NO" sz="1100" b="1" dirty="0"/>
          </a:p>
          <a:p>
            <a:r>
              <a:rPr lang="nb-NO" sz="1100" dirty="0"/>
              <a:t>-</a:t>
            </a:r>
            <a:r>
              <a:rPr lang="nb-NO" sz="1100" b="1" dirty="0"/>
              <a:t>derfor er det viktig at sykepleier ha kompetanse og kunnskap </a:t>
            </a:r>
            <a:r>
              <a:rPr lang="nb-NO" sz="1100" dirty="0"/>
              <a:t>– og det får dere fått nå!</a:t>
            </a:r>
            <a:r>
              <a:rPr lang="nb-NO" sz="1100" dirty="0">
                <a:sym typeface="Wingdings" panose="05000000000000000000" pitchFamily="2" charset="2"/>
              </a:rPr>
              <a:t></a:t>
            </a:r>
          </a:p>
          <a:p>
            <a:pPr defTabSz="457089">
              <a:defRPr/>
            </a:pPr>
            <a:endParaRPr lang="nb-NO" sz="1100" b="1" dirty="0"/>
          </a:p>
          <a:p>
            <a:pPr defTabSz="457089">
              <a:defRPr/>
            </a:pPr>
            <a:r>
              <a:rPr lang="nb-NO" sz="1100" dirty="0"/>
              <a:t>HUSK at ingen antibiotika skaper så lite resistens som den man ikke trenger å bruke! </a:t>
            </a:r>
          </a:p>
          <a:p>
            <a:endParaRPr lang="nb-NO" dirty="0"/>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29</a:t>
            </a:fld>
            <a:endParaRPr lang="nb-NO" dirty="0"/>
          </a:p>
        </p:txBody>
      </p:sp>
    </p:spTree>
    <p:extLst>
      <p:ext uri="{BB962C8B-B14F-4D97-AF65-F5344CB8AC3E}">
        <p14:creationId xmlns:p14="http://schemas.microsoft.com/office/powerpoint/2010/main" val="343445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ANBEFALES</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Bli </a:t>
            </a:r>
            <a:r>
              <a:rPr lang="nb-NO" sz="1200" dirty="0" err="1"/>
              <a:t>antibiotikasmart</a:t>
            </a:r>
            <a:r>
              <a:rPr lang="nb-NO" sz="1200" dirty="0"/>
              <a:t> sykepleier i en helsetjeneste som begrenser og forebygger </a:t>
            </a:r>
            <a:r>
              <a:rPr lang="nb-NO" sz="1200" dirty="0" err="1"/>
              <a:t>antibiotiaresistens</a:t>
            </a:r>
            <a:r>
              <a:rPr lang="nb-NO" sz="1200" dirty="0"/>
              <a:t>. DU kan gjøre en forskjell!</a:t>
            </a:r>
          </a:p>
          <a:p>
            <a:endParaRPr lang="nb-NO" sz="1200" dirty="0"/>
          </a:p>
          <a:p>
            <a:pPr marL="170644" marR="0" lvl="0" indent="-17064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 - og vi håper derfor at denne undervisningen skal være med på å bidra til dette.</a:t>
            </a:r>
          </a:p>
          <a:p>
            <a:endParaRPr lang="nb-NO" sz="1200" dirty="0"/>
          </a:p>
          <a:p>
            <a:pPr marL="0" indent="0">
              <a:buFont typeface="Arial" panose="020B0604020202020204" pitchFamily="34" charset="0"/>
              <a:buNone/>
            </a:pPr>
            <a:r>
              <a:rPr lang="nb-NO" sz="1200" dirty="0"/>
              <a:t>For - Selv om sykepleiere </a:t>
            </a:r>
            <a:r>
              <a:rPr lang="nb-NO" sz="1200" b="1" dirty="0"/>
              <a:t>ikke forskriver antibiotika </a:t>
            </a:r>
            <a:r>
              <a:rPr lang="nb-NO" sz="1200" dirty="0"/>
              <a:t>i Norge, er sykepleiere viktige </a:t>
            </a:r>
            <a:r>
              <a:rPr lang="nb-NO" sz="1200" b="1" dirty="0"/>
              <a:t>premissleverandører</a:t>
            </a:r>
            <a:r>
              <a:rPr lang="nb-NO" sz="1200" dirty="0"/>
              <a:t> i de </a:t>
            </a:r>
            <a:r>
              <a:rPr lang="nb-NO" sz="1200" b="1" dirty="0"/>
              <a:t>avgjørelser </a:t>
            </a:r>
            <a:r>
              <a:rPr lang="nb-NO" sz="1200" dirty="0"/>
              <a:t>som tas omkring </a:t>
            </a:r>
            <a:r>
              <a:rPr lang="nb-NO" sz="1200" b="1" dirty="0"/>
              <a:t>forskrivning </a:t>
            </a:r>
            <a:r>
              <a:rPr lang="nb-NO" sz="1200" dirty="0"/>
              <a:t>av antibiotika både på sykehjem, hjemmesykepleien og på sykehus. </a:t>
            </a:r>
          </a:p>
          <a:p>
            <a:pPr defTabSz="457089">
              <a:defRPr/>
            </a:pPr>
            <a:endParaRPr lang="nb-NO" sz="1200" b="1" dirty="0"/>
          </a:p>
          <a:p>
            <a:pPr defTabSz="457089">
              <a:defRPr/>
            </a:pPr>
            <a:r>
              <a:rPr lang="nb-NO" sz="1200" b="1" dirty="0"/>
              <a:t>«</a:t>
            </a:r>
            <a:r>
              <a:rPr lang="nb-NO" sz="1200" b="1" dirty="0" err="1"/>
              <a:t>Take</a:t>
            </a:r>
            <a:r>
              <a:rPr lang="nb-NO" sz="1200" b="1" dirty="0"/>
              <a:t> </a:t>
            </a:r>
            <a:r>
              <a:rPr lang="nb-NO" sz="1200" b="1" dirty="0" err="1"/>
              <a:t>home</a:t>
            </a:r>
            <a:r>
              <a:rPr lang="nb-NO" sz="1200" b="1" dirty="0"/>
              <a:t> </a:t>
            </a:r>
            <a:r>
              <a:rPr lang="nb-NO" sz="1200" b="1" dirty="0" err="1"/>
              <a:t>massage</a:t>
            </a:r>
            <a:r>
              <a:rPr lang="nb-NO" sz="1200" b="1" dirty="0"/>
              <a:t>»: </a:t>
            </a:r>
          </a:p>
          <a:p>
            <a:pPr defTabSz="457089">
              <a:defRPr/>
            </a:pPr>
            <a:r>
              <a:rPr lang="nb-NO" sz="1200" dirty="0"/>
              <a:t>Fordi dere som sykepleiere daglig utfører </a:t>
            </a:r>
            <a:r>
              <a:rPr lang="nb-NO" sz="1200" b="1" dirty="0"/>
              <a:t>viktige oppgaver relatert til antibiotika, og arbeidsoppgaver </a:t>
            </a:r>
            <a:r>
              <a:rPr lang="nb-NO" sz="1200" dirty="0"/>
              <a:t>rundt pasienten som </a:t>
            </a:r>
            <a:r>
              <a:rPr lang="nb-NO" sz="1200" b="1" dirty="0"/>
              <a:t>påvirker hvordan antibiotika brukes,  </a:t>
            </a:r>
          </a:p>
          <a:p>
            <a:pPr defTabSz="457089">
              <a:defRPr/>
            </a:pPr>
            <a:r>
              <a:rPr lang="nb-NO" sz="1200" b="1" dirty="0"/>
              <a:t>-så  </a:t>
            </a:r>
            <a:r>
              <a:rPr lang="nb-NO" sz="1200" dirty="0"/>
              <a:t>er dere en </a:t>
            </a:r>
            <a:r>
              <a:rPr lang="nb-NO" sz="1200" b="1" dirty="0"/>
              <a:t>helt sentral og avgjørende yrkesgruppe, </a:t>
            </a:r>
            <a:r>
              <a:rPr lang="nb-NO" sz="1200" dirty="0"/>
              <a:t>som kan være med å </a:t>
            </a:r>
            <a:r>
              <a:rPr lang="nb-NO" sz="1200" b="1" dirty="0"/>
              <a:t>påvirke til riktigere antibiotikabruk</a:t>
            </a:r>
            <a:r>
              <a:rPr lang="nb-NO" sz="1200" dirty="0"/>
              <a:t> </a:t>
            </a:r>
            <a:r>
              <a:rPr lang="nb-NO" sz="1200" i="1" dirty="0"/>
              <a:t>(</a:t>
            </a:r>
            <a:r>
              <a:rPr lang="nb-NO" sz="1200" i="1" dirty="0" err="1"/>
              <a:t>Olans</a:t>
            </a:r>
            <a:r>
              <a:rPr lang="nb-NO" sz="1200" i="1" dirty="0"/>
              <a:t>, </a:t>
            </a:r>
            <a:r>
              <a:rPr lang="nb-NO" sz="1200" i="1" dirty="0" err="1"/>
              <a:t>Olans</a:t>
            </a:r>
            <a:r>
              <a:rPr lang="nb-NO" sz="1200" i="1" dirty="0"/>
              <a:t> &amp; Witt, 2017,s.58). </a:t>
            </a:r>
          </a:p>
          <a:p>
            <a:pPr defTabSz="457089">
              <a:defRPr/>
            </a:pPr>
            <a:endParaRPr lang="nb-NO" sz="1200" dirty="0"/>
          </a:p>
          <a:p>
            <a:pPr marL="170644" indent="-170644" defTabSz="457089">
              <a:buFont typeface="Arial" panose="020B0604020202020204" pitchFamily="34" charset="0"/>
              <a:buChar char="•"/>
              <a:defRPr/>
            </a:pPr>
            <a:r>
              <a:rPr lang="nb-NO" sz="1200" dirty="0"/>
              <a:t>Ønsker at studentene skal få en bevissthet rundt dette!-  at de skal reflektere rundt egen virksomhet når det gjelder antibiotikabruk.</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Fremtidens sykepleiere er en av våre fremste ressurser i arbeidet mot antibiotikaresistens</a:t>
            </a:r>
          </a:p>
          <a:p>
            <a:endParaRPr lang="nb-NO" sz="20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1899434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DENNE KAHOOTEN SKAL LAGES PÅ NYTT I MENTIMETOR</a:t>
            </a:r>
          </a:p>
          <a:p>
            <a:endParaRPr lang="nb-NO" b="1" dirty="0"/>
          </a:p>
          <a:p>
            <a:r>
              <a:rPr lang="nb-NO" b="1" dirty="0"/>
              <a:t>Vi har laget en </a:t>
            </a:r>
            <a:r>
              <a:rPr lang="nb-NO" b="1" dirty="0" err="1"/>
              <a:t>Kahoot</a:t>
            </a:r>
            <a:r>
              <a:rPr lang="nb-NO" b="1" dirty="0"/>
              <a:t> som kan benyttes – her kommer lenken og veiledning:</a:t>
            </a:r>
          </a:p>
          <a:p>
            <a:endParaRPr lang="nb-NO" b="1" dirty="0"/>
          </a:p>
          <a:p>
            <a:r>
              <a:rPr lang="nb-NO" u="sng" dirty="0">
                <a:hlinkClick r:id="rId3"/>
              </a:rPr>
              <a:t>https://create.kahoot.it/share/er-du-antibiotikasmart-kortversjon/35a164d0-70ec-4feb-b652-26977cb6310e</a:t>
            </a:r>
            <a:endParaRPr lang="nb-NO" sz="1800" dirty="0"/>
          </a:p>
          <a:p>
            <a:endParaRPr lang="nb-NO" dirty="0"/>
          </a:p>
          <a:p>
            <a:endParaRPr lang="nb-NO" dirty="0"/>
          </a:p>
          <a:p>
            <a:r>
              <a:rPr lang="nb-NO" dirty="0"/>
              <a:t>2. Trykk deretter på "Player </a:t>
            </a:r>
            <a:r>
              <a:rPr lang="nb-NO" dirty="0" err="1"/>
              <a:t>vs</a:t>
            </a:r>
            <a:r>
              <a:rPr lang="nb-NO" dirty="0"/>
              <a:t> Player"- grønn knapp (Classic) til venstre – </a:t>
            </a:r>
          </a:p>
          <a:p>
            <a:r>
              <a:rPr lang="nb-NO" dirty="0"/>
              <a:t>	Det vil da komme opp en Game PIN-kode </a:t>
            </a:r>
          </a:p>
          <a:p>
            <a:r>
              <a:rPr lang="nb-NO" dirty="0"/>
              <a:t>	(</a:t>
            </a:r>
            <a:r>
              <a:rPr lang="nb-NO" dirty="0" err="1"/>
              <a:t>loading</a:t>
            </a:r>
            <a:r>
              <a:rPr lang="nb-NO" dirty="0"/>
              <a:t> pin kan ta noen sekunder før den er ferdig)</a:t>
            </a:r>
          </a:p>
          <a:p>
            <a:r>
              <a:rPr lang="nb-NO" dirty="0"/>
              <a:t> </a:t>
            </a:r>
          </a:p>
          <a:p>
            <a:r>
              <a:rPr lang="nb-NO" dirty="0"/>
              <a:t>3. Studentene må gå inn via </a:t>
            </a:r>
            <a:r>
              <a:rPr lang="nb-NO" dirty="0" err="1"/>
              <a:t>Kahoot</a:t>
            </a:r>
            <a:r>
              <a:rPr lang="nb-NO" dirty="0"/>
              <a:t>! </a:t>
            </a:r>
            <a:r>
              <a:rPr lang="nb-NO" dirty="0" err="1"/>
              <a:t>app</a:t>
            </a:r>
            <a:r>
              <a:rPr lang="nb-NO" dirty="0"/>
              <a:t> (eller via </a:t>
            </a:r>
            <a:r>
              <a:rPr lang="nb-NO" dirty="0">
                <a:hlinkClick r:id="rId4"/>
              </a:rPr>
              <a:t>www.kahoot.it</a:t>
            </a:r>
            <a:r>
              <a:rPr lang="nb-NO" dirty="0"/>
              <a:t> ), og legg inn Game PIN.</a:t>
            </a:r>
          </a:p>
          <a:p>
            <a:endParaRPr lang="nb-NO" dirty="0"/>
          </a:p>
          <a:p>
            <a:r>
              <a:rPr lang="nb-NO" dirty="0"/>
              <a:t>4. Vi har også laget en lengre </a:t>
            </a:r>
            <a:r>
              <a:rPr lang="nb-NO" dirty="0" err="1"/>
              <a:t>Kahoot</a:t>
            </a:r>
            <a:r>
              <a:rPr lang="nb-NO" dirty="0"/>
              <a:t> hvis dere har lyst til å ha mulighet til flere spørsmål. Klikk på lenken:</a:t>
            </a:r>
          </a:p>
          <a:p>
            <a:r>
              <a:rPr lang="nb-NO" u="sng" dirty="0">
                <a:hlinkClick r:id="rId5"/>
              </a:rPr>
              <a:t>https://create.kahoot.it/share/er-du-antibiotikasmart/5a51ca8f-0787-4e0c-843e-df9c45d812e8</a:t>
            </a:r>
            <a:r>
              <a:rPr lang="nb-NO" dirty="0"/>
              <a:t>  </a:t>
            </a:r>
          </a:p>
          <a:p>
            <a:endParaRPr lang="nb-NO" dirty="0"/>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30</a:t>
            </a:fld>
            <a:endParaRPr lang="nb-NO" dirty="0"/>
          </a:p>
        </p:txBody>
      </p:sp>
    </p:spTree>
    <p:extLst>
      <p:ext uri="{BB962C8B-B14F-4D97-AF65-F5344CB8AC3E}">
        <p14:creationId xmlns:p14="http://schemas.microsoft.com/office/powerpoint/2010/main" val="1224239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31</a:t>
            </a:fld>
            <a:endParaRPr lang="nb-NO" dirty="0"/>
          </a:p>
        </p:txBody>
      </p:sp>
    </p:spTree>
    <p:extLst>
      <p:ext uri="{BB962C8B-B14F-4D97-AF65-F5344CB8AC3E}">
        <p14:creationId xmlns:p14="http://schemas.microsoft.com/office/powerpoint/2010/main" val="2007294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46B6D-5B73-7A4C-984B-75E154DA9EA3}" type="slidenum">
              <a:rPr lang="en-GB" smtClean="0"/>
              <a:t>32</a:t>
            </a:fld>
            <a:endParaRPr lang="en-GB" dirty="0"/>
          </a:p>
        </p:txBody>
      </p:sp>
    </p:spTree>
    <p:extLst>
      <p:ext uri="{BB962C8B-B14F-4D97-AF65-F5344CB8AC3E}">
        <p14:creationId xmlns:p14="http://schemas.microsoft.com/office/powerpoint/2010/main" val="313239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nb-NO" b="1" dirty="0"/>
              <a:t>KAN</a:t>
            </a:r>
            <a:r>
              <a:rPr lang="nb-NO" b="1" baseline="0" dirty="0"/>
              <a:t> FJERNES</a:t>
            </a:r>
          </a:p>
          <a:p>
            <a:pPr rtl="0" eaLnBrk="1" fontAlgn="b" latinLnBrk="0" hangingPunct="1"/>
            <a:endParaRPr lang="nb-NO" dirty="0"/>
          </a:p>
          <a:p>
            <a:pPr defTabSz="457089" fontAlgn="b">
              <a:defRPr/>
            </a:pPr>
            <a:r>
              <a:rPr lang="nb-NO" sz="1100" dirty="0"/>
              <a:t>La studentene summe 2 eller3 sammen i 2 minutter  - Dette for å aktivisere og engasjerer studentene med en gang, og sette i gang tankeprosesser rundt dette.</a:t>
            </a:r>
          </a:p>
          <a:p>
            <a:pPr defTabSz="457089" fontAlgn="b">
              <a:defRPr/>
            </a:pPr>
            <a:r>
              <a:rPr lang="nb-NO" sz="1100" dirty="0"/>
              <a:t>«Nå kan dere drodle og snakke litt sammen om hvordan kan du som sykepleier være med på å forebygge resistensutvikling og sikre riktig og rasjonell </a:t>
            </a:r>
            <a:r>
              <a:rPr lang="nb-NO" sz="1100" dirty="0" err="1"/>
              <a:t>antibiotikabruk</a:t>
            </a:r>
            <a:r>
              <a:rPr lang="nb-NO" sz="1100" dirty="0"/>
              <a:t>.»</a:t>
            </a:r>
          </a:p>
          <a:p>
            <a:pPr rtl="0" eaLnBrk="1" fontAlgn="b" latinLnBrk="0" hangingPunct="1"/>
            <a:r>
              <a:rPr lang="nb-NO" sz="1100" dirty="0"/>
              <a:t> </a:t>
            </a:r>
          </a:p>
          <a:p>
            <a:pPr rtl="0" eaLnBrk="1" fontAlgn="b" latinLnBrk="0" hangingPunct="1"/>
            <a:r>
              <a:rPr lang="nb-NO" sz="1100" dirty="0"/>
              <a:t>Etterpå: </a:t>
            </a:r>
            <a:r>
              <a:rPr lang="nb-NO" sz="1100" b="1" dirty="0"/>
              <a:t>Ikke </a:t>
            </a:r>
            <a:r>
              <a:rPr lang="nb-NO" sz="1100" dirty="0"/>
              <a:t>bruk tid på oppsummeringsrunden og bare si at: «Nå skal vi se nærmere på akkurat dette dere her har snakket om, så følg med videre!</a:t>
            </a:r>
            <a:r>
              <a:rPr lang="nb-NO" sz="1100" dirty="0">
                <a:sym typeface="Wingdings" panose="05000000000000000000" pitchFamily="2" charset="2"/>
              </a:rPr>
              <a:t>…og gå så bare videre i undervisningen uten oppsummeringsrunde med studentene.</a:t>
            </a:r>
            <a:endParaRPr lang="nb-NO" sz="1100" dirty="0"/>
          </a:p>
          <a:p>
            <a:pPr rtl="0" eaLnBrk="1" fontAlgn="b" latinLnBrk="0" hangingPunct="1"/>
            <a:endParaRPr lang="nb-NO" sz="1100" dirty="0"/>
          </a:p>
          <a:p>
            <a:endParaRPr lang="nb-NO" dirty="0"/>
          </a:p>
        </p:txBody>
      </p:sp>
      <p:sp>
        <p:nvSpPr>
          <p:cNvPr id="4" name="Slide Number Placeholder 3"/>
          <p:cNvSpPr>
            <a:spLocks noGrp="1"/>
          </p:cNvSpPr>
          <p:nvPr>
            <p:ph type="sldNum" sz="quarter" idx="10"/>
          </p:nvPr>
        </p:nvSpPr>
        <p:spPr/>
        <p:txBody>
          <a:bodyPr/>
          <a:lstStyle/>
          <a:p>
            <a:pPr defTabSz="457089">
              <a:defRPr/>
            </a:pPr>
            <a:fld id="{57D46B6D-5B73-7A4C-984B-75E154DA9EA3}" type="slidenum">
              <a:rPr lang="nb-NO">
                <a:solidFill>
                  <a:prstClr val="black"/>
                </a:solidFill>
                <a:latin typeface="Calibri"/>
              </a:rPr>
              <a:pPr defTabSz="457089">
                <a:defRPr/>
              </a:pPr>
              <a:t>4</a:t>
            </a:fld>
            <a:endParaRPr lang="nb-NO" dirty="0">
              <a:solidFill>
                <a:prstClr val="black"/>
              </a:solidFill>
              <a:latin typeface="Calibri"/>
            </a:endParaRPr>
          </a:p>
        </p:txBody>
      </p:sp>
    </p:spTree>
    <p:extLst>
      <p:ext uri="{BB962C8B-B14F-4D97-AF65-F5344CB8AC3E}">
        <p14:creationId xmlns:p14="http://schemas.microsoft.com/office/powerpoint/2010/main" val="329383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ANBEFALES –  </a:t>
            </a:r>
          </a:p>
          <a:p>
            <a:r>
              <a:rPr lang="nb-NO" b="1" dirty="0"/>
              <a:t>Du tenker kanskje at dette med riktigere antibiotikabruk og antibiotikastyring i utgangspunktet kun er en legeoppgave – og det er kanskje ikke like tydelig hvilke oppgaver </a:t>
            </a:r>
            <a:r>
              <a:rPr lang="nb-NO" b="1" dirty="0" err="1"/>
              <a:t>spl</a:t>
            </a:r>
            <a:r>
              <a:rPr lang="nb-NO" b="1" dirty="0"/>
              <a:t> har inn i dette MEN:</a:t>
            </a:r>
          </a:p>
          <a:p>
            <a:pPr defTabSz="457089">
              <a:defRPr/>
            </a:pPr>
            <a:endParaRPr lang="nb-NO" b="1" dirty="0"/>
          </a:p>
          <a:p>
            <a:pPr defTabSz="457089">
              <a:defRPr/>
            </a:pPr>
            <a:r>
              <a:rPr lang="nb-NO" b="1" dirty="0"/>
              <a:t>Gjennom grunnleggende sykepleie utfører sykepleierprofesjonen oppgaver som er essensielle i antibiotikastyringen </a:t>
            </a:r>
            <a:r>
              <a:rPr lang="nb-NO" dirty="0"/>
              <a:t>– </a:t>
            </a:r>
          </a:p>
          <a:p>
            <a:pPr defTabSz="457089">
              <a:defRPr/>
            </a:pPr>
            <a:endParaRPr lang="nb-NO" dirty="0"/>
          </a:p>
          <a:p>
            <a:r>
              <a:rPr lang="nb-NO" dirty="0"/>
              <a:t>Dette fordi som sykepleierne</a:t>
            </a:r>
            <a:r>
              <a:rPr lang="nb-NO" sz="1100" dirty="0"/>
              <a:t> har dere mange viktig oppgaver </a:t>
            </a:r>
            <a:r>
              <a:rPr lang="nb-NO" sz="1100" b="1" dirty="0"/>
              <a:t>som påvirker hvordan antibiotika brukes </a:t>
            </a:r>
            <a:r>
              <a:rPr lang="nb-NO" sz="1100" dirty="0"/>
              <a:t>- både i primærhelsetjenesten og i spesialisthelsetjenesten; </a:t>
            </a:r>
          </a:p>
          <a:p>
            <a:r>
              <a:rPr lang="nb-NO" sz="1100" dirty="0"/>
              <a:t>For d</a:t>
            </a:r>
            <a:r>
              <a:rPr lang="nb-NO" sz="1100" b="1" dirty="0"/>
              <a:t>aglig utfører s</a:t>
            </a:r>
            <a:r>
              <a:rPr lang="nb-NO" sz="1100" dirty="0"/>
              <a:t>ykepleiere </a:t>
            </a:r>
            <a:r>
              <a:rPr lang="nb-NO" sz="1100" b="1" dirty="0"/>
              <a:t>viktige oppgaver relatert til antibiotika, for hvem er det som?: </a:t>
            </a:r>
            <a:endParaRPr lang="nb-NO" sz="1100" dirty="0"/>
          </a:p>
          <a:p>
            <a:pPr marL="170644" indent="-170644" defTabSz="1825339">
              <a:buFont typeface="Arial" panose="020B0604020202020204" pitchFamily="34" charset="0"/>
              <a:buChar char="•"/>
              <a:defRPr/>
            </a:pPr>
            <a:r>
              <a:rPr lang="nb-NO" sz="1100" dirty="0"/>
              <a:t>administrere antibiotika, </a:t>
            </a:r>
          </a:p>
          <a:p>
            <a:pPr marL="170644" indent="-170644" defTabSz="1825339">
              <a:buFont typeface="Arial" panose="020B0604020202020204" pitchFamily="34" charset="0"/>
              <a:buChar char="•"/>
              <a:defRPr/>
            </a:pPr>
            <a:r>
              <a:rPr lang="nb-NO" sz="1100" dirty="0"/>
              <a:t>overvåke pasienten med hensyn til effekt og bivirkninger av antibiotika</a:t>
            </a:r>
          </a:p>
          <a:p>
            <a:pPr marL="170644" indent="-170644" defTabSz="1825339">
              <a:buFont typeface="Arial" panose="020B0604020202020204" pitchFamily="34" charset="0"/>
              <a:buChar char="•"/>
              <a:defRPr/>
            </a:pPr>
            <a:r>
              <a:rPr lang="nb-NO" sz="1100" dirty="0"/>
              <a:t>ta prøver, </a:t>
            </a:r>
          </a:p>
          <a:p>
            <a:pPr marL="170644" indent="-170644" defTabSz="1825339">
              <a:buFont typeface="Arial" panose="020B0604020202020204" pitchFamily="34" charset="0"/>
              <a:buChar char="•"/>
              <a:defRPr/>
            </a:pPr>
            <a:r>
              <a:rPr lang="nb-NO" sz="1100" dirty="0"/>
              <a:t>innhente prøvesvar, </a:t>
            </a:r>
          </a:p>
          <a:p>
            <a:pPr marL="170644" indent="-170644" defTabSz="1825339">
              <a:buFont typeface="Arial" panose="020B0604020202020204" pitchFamily="34" charset="0"/>
              <a:buChar char="•"/>
              <a:defRPr/>
            </a:pPr>
            <a:r>
              <a:rPr lang="nb-NO" sz="1100" dirty="0"/>
              <a:t>overvåke og sjekke allmenntilstand og vitale parametere, - og respons på behandlingen, </a:t>
            </a:r>
          </a:p>
          <a:p>
            <a:pPr marL="170644" indent="-170644" defTabSz="1825339">
              <a:buFont typeface="Arial" panose="020B0604020202020204" pitchFamily="34" charset="0"/>
              <a:buChar char="•"/>
              <a:defRPr/>
            </a:pPr>
            <a:r>
              <a:rPr lang="nb-NO" sz="1100" dirty="0"/>
              <a:t>allergier og bivirkninger </a:t>
            </a:r>
          </a:p>
          <a:p>
            <a:pPr defTabSz="1825339">
              <a:defRPr/>
            </a:pPr>
            <a:r>
              <a:rPr lang="nb-NO" sz="1100" dirty="0"/>
              <a:t>- Alt dette påvirker hvordan antibiotika brukes. </a:t>
            </a:r>
          </a:p>
          <a:p>
            <a:pPr defTabSz="457089">
              <a:defRPr/>
            </a:pPr>
            <a:endParaRPr lang="nb-NO" sz="1100" dirty="0"/>
          </a:p>
          <a:p>
            <a:pPr defTabSz="457089">
              <a:defRPr/>
            </a:pPr>
            <a:r>
              <a:rPr lang="nb-NO" sz="1100" dirty="0"/>
              <a:t>Altså: Dere er en </a:t>
            </a:r>
            <a:r>
              <a:rPr lang="nb-NO" sz="1100" b="1" dirty="0"/>
              <a:t>helt sentral og avgjørende yrkesgruppe, som kan være med å påvirke til riktigere antibiotikabruk</a:t>
            </a:r>
            <a:r>
              <a:rPr lang="nb-NO" sz="1100" dirty="0"/>
              <a:t> og forebygge og begrense antibiotikaresistens –så det er derfor </a:t>
            </a:r>
            <a:r>
              <a:rPr lang="nb-NO" sz="1100" b="1" dirty="0"/>
              <a:t>viktig at dere er bevisste denne viktige rollen </a:t>
            </a:r>
            <a:r>
              <a:rPr lang="nb-NO" sz="1100" dirty="0"/>
              <a:t>dere har! </a:t>
            </a:r>
          </a:p>
          <a:p>
            <a:pPr defTabSz="457089">
              <a:defRPr/>
            </a:pPr>
            <a:r>
              <a:rPr lang="nb-NO" sz="1100" b="1" dirty="0"/>
              <a:t>Nå skal vi se nærmere på sykepleierens rolle, og hvordan og hvorfor dere er en viktig gruppe.</a:t>
            </a:r>
          </a:p>
          <a:p>
            <a:pPr defTabSz="457089">
              <a:defRPr/>
            </a:pPr>
            <a:endParaRPr lang="nb-NO" sz="1100" b="1" dirty="0"/>
          </a:p>
          <a:p>
            <a:pPr defTabSz="457089">
              <a:defRPr/>
            </a:pPr>
            <a:r>
              <a:rPr lang="nb-NO" sz="1100" dirty="0"/>
              <a:t>Tilleggsinfo: </a:t>
            </a:r>
          </a:p>
          <a:p>
            <a:pPr defTabSz="457089">
              <a:defRPr/>
            </a:pPr>
            <a:r>
              <a:rPr lang="nb-NO" sz="1100" dirty="0"/>
              <a:t>For; Det er en direkte sammenheng mellom </a:t>
            </a:r>
            <a:r>
              <a:rPr lang="nb-NO" sz="1100" b="1" dirty="0"/>
              <a:t>bruken av antibiotika og fremveksten av resistente bakterier</a:t>
            </a:r>
            <a:r>
              <a:rPr lang="nb-NO" sz="1100" dirty="0"/>
              <a:t>. Overforbruk av antibiotika eller feilbruk øker problemet.  Det er derfor behov for en </a:t>
            </a:r>
            <a:r>
              <a:rPr lang="nb-NO" sz="1100" b="1" dirty="0"/>
              <a:t>tverrfaglig tilnærming for å bekjempe og forebygge dette alvorlige folkehelseproblemet.</a:t>
            </a:r>
          </a:p>
          <a:p>
            <a:endParaRPr lang="nb-NO" sz="11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320732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080" rtl="0" eaLnBrk="1" fontAlgn="auto" latinLnBrk="0" hangingPunct="1">
              <a:lnSpc>
                <a:spcPct val="100000"/>
              </a:lnSpc>
              <a:spcBef>
                <a:spcPts val="0"/>
              </a:spcBef>
              <a:spcAft>
                <a:spcPts val="0"/>
              </a:spcAft>
              <a:buClrTx/>
              <a:buSzTx/>
              <a:buFontTx/>
              <a:buNone/>
              <a:tabLst/>
              <a:defRPr/>
            </a:pPr>
            <a:r>
              <a:rPr lang="nb-NO" sz="1200" dirty="0"/>
              <a:t>Innen antibiotikastyring er det gjort mye forskning og laget flere retningslinjer, men søk viser at sykepleiere er lite inkludert i dette materialet </a:t>
            </a:r>
            <a:r>
              <a:rPr lang="nb-NO" sz="1200" i="1" dirty="0"/>
              <a:t>(R. N. </a:t>
            </a:r>
            <a:r>
              <a:rPr lang="nb-NO" sz="1200" i="1" dirty="0" err="1"/>
              <a:t>Olans</a:t>
            </a:r>
            <a:r>
              <a:rPr lang="nb-NO" sz="1200" i="1" dirty="0"/>
              <a:t>, </a:t>
            </a:r>
            <a:r>
              <a:rPr lang="nb-NO" sz="1200" i="1" dirty="0" err="1"/>
              <a:t>Olans</a:t>
            </a:r>
            <a:r>
              <a:rPr lang="nb-NO" sz="1200" i="1" dirty="0"/>
              <a:t> &amp; </a:t>
            </a:r>
            <a:r>
              <a:rPr lang="nb-NO" sz="1200" i="1" dirty="0" err="1"/>
              <a:t>Demaria</a:t>
            </a:r>
            <a:r>
              <a:rPr lang="nb-NO" sz="1200" i="1" dirty="0"/>
              <a:t>, 2016, s. 84).</a:t>
            </a:r>
          </a:p>
          <a:p>
            <a:pPr marL="0" marR="0" lvl="0" indent="0" algn="l" defTabSz="1828080" rtl="0" eaLnBrk="1" fontAlgn="auto" latinLnBrk="0" hangingPunct="1">
              <a:lnSpc>
                <a:spcPct val="100000"/>
              </a:lnSpc>
              <a:spcBef>
                <a:spcPts val="0"/>
              </a:spcBef>
              <a:spcAft>
                <a:spcPts val="0"/>
              </a:spcAft>
              <a:buClrTx/>
              <a:buSzTx/>
              <a:buFontTx/>
              <a:buNone/>
              <a:tabLst/>
              <a:defRPr/>
            </a:pPr>
            <a:r>
              <a:rPr lang="nb-NO" sz="1200" b="1" baseline="0" dirty="0"/>
              <a:t>og </a:t>
            </a:r>
            <a:r>
              <a:rPr lang="nb-NO" sz="1200" b="1" baseline="0" dirty="0" err="1"/>
              <a:t>spl</a:t>
            </a:r>
            <a:r>
              <a:rPr lang="nb-NO" sz="1200" b="1" baseline="0" dirty="0"/>
              <a:t> rolle er i liten grad beskrevet  </a:t>
            </a:r>
          </a:p>
          <a:p>
            <a:pPr marL="0" marR="0" lvl="0" indent="0" algn="l" defTabSz="1828080" rtl="0" eaLnBrk="1" fontAlgn="auto" latinLnBrk="0" hangingPunct="1">
              <a:lnSpc>
                <a:spcPct val="100000"/>
              </a:lnSpc>
              <a:spcBef>
                <a:spcPts val="0"/>
              </a:spcBef>
              <a:spcAft>
                <a:spcPts val="0"/>
              </a:spcAft>
              <a:buClrTx/>
              <a:buSzTx/>
              <a:buFontTx/>
              <a:buNone/>
              <a:tabLst/>
              <a:defRPr/>
            </a:pPr>
            <a:r>
              <a:rPr lang="nb-NO" sz="1200" b="1" baseline="0" dirty="0"/>
              <a:t>-Det finnes ikke noen spesifikke retningslinjer i Norge for hva vi sykepleier skal gjøre. – så i denne forelesningen tar vi utgangspunkt i faglitteratur på området  </a:t>
            </a:r>
          </a:p>
          <a:p>
            <a:pPr defTabSz="1828080">
              <a:defRPr/>
            </a:pPr>
            <a:r>
              <a:rPr lang="nb-NO" sz="1200" b="1" dirty="0"/>
              <a:t> </a:t>
            </a:r>
            <a:endParaRPr lang="nb-NO" b="1" dirty="0"/>
          </a:p>
          <a:p>
            <a:pPr defTabSz="1828080">
              <a:defRPr/>
            </a:pPr>
            <a:r>
              <a:rPr lang="nb-NO" b="1" dirty="0"/>
              <a:t>Det har tidligere var mye av fokuset på legen </a:t>
            </a:r>
            <a:r>
              <a:rPr lang="nb-NO" dirty="0"/>
              <a:t>som forskriver antibiotika, og </a:t>
            </a:r>
            <a:r>
              <a:rPr lang="nb-NO" b="1" dirty="0"/>
              <a:t>ikke så mye på at tverrfaglig tilnærming </a:t>
            </a:r>
            <a:r>
              <a:rPr lang="nb-NO" dirty="0"/>
              <a:t>er viktig for å forbedre </a:t>
            </a:r>
            <a:r>
              <a:rPr lang="nb-NO" dirty="0" err="1"/>
              <a:t>antibiotikabruken</a:t>
            </a:r>
            <a:r>
              <a:rPr lang="nb-NO" dirty="0"/>
              <a:t>! (</a:t>
            </a:r>
            <a:r>
              <a:rPr lang="nb-NO" dirty="0" err="1"/>
              <a:t>Broom</a:t>
            </a:r>
            <a:r>
              <a:rPr lang="nb-NO" dirty="0"/>
              <a:t> et al.)</a:t>
            </a:r>
          </a:p>
          <a:p>
            <a:pPr defTabSz="1828080">
              <a:defRPr/>
            </a:pPr>
            <a:r>
              <a:rPr lang="nb-NO" dirty="0"/>
              <a:t>(-</a:t>
            </a:r>
            <a:r>
              <a:rPr lang="nb-NO" baseline="0" dirty="0"/>
              <a:t> </a:t>
            </a:r>
            <a:r>
              <a:rPr lang="nb-NO" dirty="0"/>
              <a:t>og det er leger, farmasøyter og mikrobiologer som tradisjonelt har medvirket til antibiotikastyring i sykehusene)</a:t>
            </a:r>
          </a:p>
          <a:p>
            <a:pPr defTabSz="1828080">
              <a:defRPr/>
            </a:pPr>
            <a:endParaRPr lang="nb-NO" sz="1200" dirty="0"/>
          </a:p>
          <a:p>
            <a:pPr defTabSz="1828080">
              <a:defRPr/>
            </a:pPr>
            <a:r>
              <a:rPr lang="nb-NO" sz="1200" dirty="0"/>
              <a:t>Det å jobbe med antibiotikastyring er en tverrfaglig jobb og krever en tverrfaglig tilnærming – men det er ikke like tydelige hvilke rolle sykepleierne har inn i dette arbeidet</a:t>
            </a:r>
            <a:endParaRPr lang="nb-NO" dirty="0"/>
          </a:p>
          <a:p>
            <a:pPr defTabSz="1828080">
              <a:defRPr/>
            </a:pPr>
            <a:endParaRPr lang="nb-NO" dirty="0"/>
          </a:p>
          <a:p>
            <a:pPr defTabSz="1828080">
              <a:defRPr/>
            </a:pPr>
            <a:r>
              <a:rPr lang="nb-NO" dirty="0"/>
              <a:t>Men-  sykepleiere har en åpenbar rolle i </a:t>
            </a:r>
            <a:r>
              <a:rPr lang="nb-NO" dirty="0" err="1"/>
              <a:t>antibiotikastyringsprogram</a:t>
            </a:r>
            <a:r>
              <a:rPr lang="nb-NO" dirty="0"/>
              <a:t>, selv om det ikke er formelt kontekstualisert, </a:t>
            </a:r>
          </a:p>
          <a:p>
            <a:pPr defTabSz="1828080">
              <a:defRPr/>
            </a:pPr>
            <a:r>
              <a:rPr lang="nb-NO" dirty="0"/>
              <a:t>og det er nå </a:t>
            </a:r>
            <a:r>
              <a:rPr lang="nb-NO" b="0" dirty="0"/>
              <a:t>en økende anerkjennelse fra både nasjonale og internasjonale politikere at sykepleiere er viktige bidragsytere inn i antibiotikastyringen – </a:t>
            </a:r>
          </a:p>
          <a:p>
            <a:pPr defTabSz="1828080">
              <a:defRPr/>
            </a:pPr>
            <a:endParaRPr lang="nb-NO" b="0" dirty="0"/>
          </a:p>
          <a:p>
            <a:pPr>
              <a:lnSpc>
                <a:spcPct val="90000"/>
              </a:lnSpc>
            </a:pPr>
            <a:r>
              <a:rPr lang="en-GB" dirty="0" err="1"/>
              <a:t>Når</a:t>
            </a:r>
            <a:r>
              <a:rPr lang="en-GB" dirty="0"/>
              <a:t> vi jobber med antibiotikastyring, </a:t>
            </a:r>
            <a:r>
              <a:rPr lang="en-GB" dirty="0" err="1"/>
              <a:t>så</a:t>
            </a:r>
            <a:r>
              <a:rPr lang="en-GB" dirty="0"/>
              <a:t> jobber vi </a:t>
            </a:r>
            <a:r>
              <a:rPr lang="en-GB" dirty="0" err="1"/>
              <a:t>egentlig</a:t>
            </a:r>
            <a:r>
              <a:rPr lang="en-GB" dirty="0"/>
              <a:t> for at </a:t>
            </a:r>
            <a:r>
              <a:rPr lang="en-US" sz="1200" b="1" dirty="0" err="1"/>
              <a:t>Dagens</a:t>
            </a:r>
            <a:r>
              <a:rPr lang="en-US" sz="1200" b="1" dirty="0"/>
              <a:t> </a:t>
            </a:r>
            <a:r>
              <a:rPr lang="en-US" sz="1200" b="1" dirty="0" err="1"/>
              <a:t>pasienter</a:t>
            </a:r>
            <a:r>
              <a:rPr lang="en-US" sz="1200" b="1" dirty="0"/>
              <a:t> </a:t>
            </a:r>
            <a:r>
              <a:rPr lang="en-US" sz="1200" b="1" dirty="0" err="1"/>
              <a:t>får</a:t>
            </a:r>
            <a:r>
              <a:rPr lang="en-US" sz="1200" b="1" dirty="0"/>
              <a:t> den </a:t>
            </a:r>
            <a:r>
              <a:rPr lang="en-US" sz="1200" b="1" dirty="0" err="1"/>
              <a:t>beste</a:t>
            </a:r>
            <a:r>
              <a:rPr lang="en-US" sz="1200" b="1" dirty="0"/>
              <a:t> </a:t>
            </a:r>
            <a:r>
              <a:rPr lang="en-US" sz="1200" b="1" dirty="0" err="1"/>
              <a:t>antibiotikabehandlingen</a:t>
            </a:r>
            <a:r>
              <a:rPr lang="en-US" sz="1200" b="1" dirty="0"/>
              <a:t>.</a:t>
            </a:r>
          </a:p>
          <a:p>
            <a:pPr>
              <a:lnSpc>
                <a:spcPct val="90000"/>
              </a:lnSpc>
            </a:pPr>
            <a:r>
              <a:rPr lang="en-US" sz="1200" dirty="0" err="1"/>
              <a:t>Slik</a:t>
            </a:r>
            <a:r>
              <a:rPr lang="en-US" sz="1200" dirty="0"/>
              <a:t> at: </a:t>
            </a:r>
          </a:p>
          <a:p>
            <a:pPr>
              <a:lnSpc>
                <a:spcPct val="90000"/>
              </a:lnSpc>
            </a:pPr>
            <a:r>
              <a:rPr lang="en-US" sz="1200" b="1" dirty="0" err="1"/>
              <a:t>Morgendagens</a:t>
            </a:r>
            <a:r>
              <a:rPr lang="en-US" sz="1200" b="1" dirty="0"/>
              <a:t> </a:t>
            </a:r>
            <a:r>
              <a:rPr lang="en-US" sz="1200" b="1" dirty="0" err="1"/>
              <a:t>pasienter</a:t>
            </a:r>
            <a:r>
              <a:rPr lang="en-US" sz="1200" b="1" dirty="0"/>
              <a:t> </a:t>
            </a:r>
            <a:r>
              <a:rPr lang="en-US" sz="1200" b="1" dirty="0" err="1"/>
              <a:t>skal</a:t>
            </a:r>
            <a:r>
              <a:rPr lang="en-US" sz="1200" b="1" dirty="0"/>
              <a:t> </a:t>
            </a:r>
            <a:r>
              <a:rPr lang="en-US" sz="1200" b="1" dirty="0" err="1"/>
              <a:t>få</a:t>
            </a:r>
            <a:r>
              <a:rPr lang="en-US" sz="1200" b="1" dirty="0"/>
              <a:t> </a:t>
            </a:r>
            <a:r>
              <a:rPr lang="en-US" sz="1200" b="1" dirty="0" err="1"/>
              <a:t>tilgang</a:t>
            </a:r>
            <a:r>
              <a:rPr lang="en-US" sz="1200" b="1" dirty="0"/>
              <a:t> på den </a:t>
            </a:r>
            <a:r>
              <a:rPr lang="en-US" sz="1200" b="1" dirty="0" err="1"/>
              <a:t>samme</a:t>
            </a:r>
            <a:r>
              <a:rPr lang="en-US" sz="1200" b="1" dirty="0"/>
              <a:t> </a:t>
            </a:r>
            <a:r>
              <a:rPr lang="en-US" sz="1200" b="1" dirty="0" err="1"/>
              <a:t>effektive</a:t>
            </a:r>
            <a:r>
              <a:rPr lang="en-US" sz="1200" b="1" dirty="0"/>
              <a:t> </a:t>
            </a:r>
            <a:r>
              <a:rPr lang="en-US" sz="1200" b="1" dirty="0" err="1"/>
              <a:t>antibiotikabehandlingen</a:t>
            </a:r>
            <a:endParaRPr lang="en-US" sz="1200" b="1" dirty="0"/>
          </a:p>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Her </a:t>
            </a:r>
            <a:r>
              <a:rPr lang="en-US" sz="1200" dirty="0" err="1"/>
              <a:t>kan</a:t>
            </a:r>
            <a:r>
              <a:rPr lang="en-US" sz="1200" dirty="0"/>
              <a:t> du </a:t>
            </a:r>
            <a:r>
              <a:rPr lang="en-US" sz="1200" dirty="0" err="1"/>
              <a:t>som</a:t>
            </a:r>
            <a:r>
              <a:rPr lang="en-US" sz="1200" dirty="0"/>
              <a:t> </a:t>
            </a:r>
            <a:r>
              <a:rPr lang="en-US" sz="1200" dirty="0" err="1"/>
              <a:t>sykepleier</a:t>
            </a:r>
            <a:r>
              <a:rPr lang="en-US" sz="1200" dirty="0"/>
              <a:t> </a:t>
            </a:r>
            <a:r>
              <a:rPr lang="en-US" sz="1200" dirty="0" err="1"/>
              <a:t>bidra</a:t>
            </a:r>
            <a:r>
              <a:rPr lang="en-US" sz="1200" dirty="0"/>
              <a:t>!</a:t>
            </a:r>
          </a:p>
          <a:p>
            <a:pPr>
              <a:lnSpc>
                <a:spcPct val="90000"/>
              </a:lnSpc>
            </a:pPr>
            <a:endParaRPr lang="en-GB" dirty="0"/>
          </a:p>
          <a:p>
            <a:pPr>
              <a:lnSpc>
                <a:spcPct val="90000"/>
              </a:lnSpc>
            </a:pPr>
            <a:endParaRPr lang="en-GB" dirty="0"/>
          </a:p>
          <a:p>
            <a:pPr>
              <a:lnSpc>
                <a:spcPct val="90000"/>
              </a:lnSpc>
            </a:pPr>
            <a:r>
              <a:rPr lang="nb-NO" sz="1200" b="1" dirty="0"/>
              <a:t>Så hva er egentlig antibiotikastyring??</a:t>
            </a:r>
          </a:p>
          <a:p>
            <a:pPr>
              <a:lnSpc>
                <a:spcPct val="90000"/>
              </a:lnSpc>
            </a:pPr>
            <a:endParaRPr lang="en-GB" dirty="0"/>
          </a:p>
        </p:txBody>
      </p:sp>
      <p:sp>
        <p:nvSpPr>
          <p:cNvPr id="4" name="Slide Number Placeholder 3"/>
          <p:cNvSpPr>
            <a:spLocks noGrp="1"/>
          </p:cNvSpPr>
          <p:nvPr>
            <p:ph type="sldNum" sz="quarter" idx="5"/>
          </p:nvPr>
        </p:nvSpPr>
        <p:spPr/>
        <p:txBody>
          <a:bodyPr/>
          <a:lstStyle/>
          <a:p>
            <a:fld id="{57D46B6D-5B73-7A4C-984B-75E154DA9EA3}" type="slidenum">
              <a:rPr lang="en-GB" smtClean="0"/>
              <a:t>6</a:t>
            </a:fld>
            <a:endParaRPr lang="en-GB" dirty="0"/>
          </a:p>
        </p:txBody>
      </p:sp>
    </p:spTree>
    <p:extLst>
      <p:ext uri="{BB962C8B-B14F-4D97-AF65-F5344CB8AC3E}">
        <p14:creationId xmlns:p14="http://schemas.microsoft.com/office/powerpoint/2010/main" val="2742440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900" b="1" dirty="0"/>
              <a:t>ANBEFALES</a:t>
            </a:r>
            <a:endParaRPr lang="nb-NO" sz="900" b="1" dirty="0">
              <a:solidFill>
                <a:srgbClr val="219993"/>
              </a:solidFill>
            </a:endParaRPr>
          </a:p>
          <a:p>
            <a:r>
              <a:rPr lang="nb-NO" sz="900" b="1" dirty="0"/>
              <a:t>Hva er egentlig Antibiotikastyring</a:t>
            </a:r>
            <a:r>
              <a:rPr lang="nb-NO" sz="900" dirty="0"/>
              <a:t>? (- forsøke å gi studentene et innblikk i dette og blir «kjent» med dette begrepet)</a:t>
            </a:r>
          </a:p>
          <a:p>
            <a:r>
              <a:rPr lang="nb-NO" sz="900" dirty="0"/>
              <a:t>For å </a:t>
            </a:r>
            <a:r>
              <a:rPr lang="nb-NO" sz="900" b="1" dirty="0"/>
              <a:t>lykkes i arbeidet </a:t>
            </a:r>
            <a:r>
              <a:rPr lang="nb-NO" sz="900" dirty="0"/>
              <a:t>med å fremme ansvarlig antibiotikabruk, </a:t>
            </a:r>
            <a:r>
              <a:rPr lang="nb-NO" sz="900" b="1" dirty="0"/>
              <a:t>kreves en koordinert og planmessig tilnærming </a:t>
            </a:r>
            <a:r>
              <a:rPr lang="nb-NO" sz="900" dirty="0"/>
              <a:t>– som vi kaller antibiotikastyring </a:t>
            </a:r>
          </a:p>
          <a:p>
            <a:pPr defTabSz="457089"/>
            <a:endParaRPr lang="nb-NO" sz="900" b="1" dirty="0"/>
          </a:p>
          <a:p>
            <a:pPr defTabSz="457089"/>
            <a:r>
              <a:rPr lang="nb-NO" sz="900" b="1" dirty="0"/>
              <a:t>ANTIBIOTIKASTYRING</a:t>
            </a:r>
            <a:r>
              <a:rPr lang="nb-NO" sz="900" b="1" dirty="0">
                <a:solidFill>
                  <a:srgbClr val="219993"/>
                </a:solidFill>
              </a:rPr>
              <a:t> </a:t>
            </a:r>
            <a:r>
              <a:rPr lang="nb-NO" sz="900" dirty="0"/>
              <a:t>er en strategi, og kan defineres som </a:t>
            </a:r>
            <a:r>
              <a:rPr lang="nb-NO" sz="900" b="1" dirty="0"/>
              <a:t>et sett av handlinger som fremmer ansvarlig og forsvarlig bruk av antibiotika  </a:t>
            </a:r>
            <a:r>
              <a:rPr lang="nb-NO" sz="900" dirty="0"/>
              <a:t>- kan anses som et verktøy – tiltak som fører til at AB blir brukt forsvarlig.  (</a:t>
            </a:r>
            <a:r>
              <a:rPr lang="nb-NO" sz="900" i="1" dirty="0" err="1">
                <a:latin typeface="Times New Roman" panose="02020603050405020304" pitchFamily="18" charset="0"/>
                <a:ea typeface="Calibri" panose="020F0502020204030204" pitchFamily="34" charset="0"/>
              </a:rPr>
              <a:t>Dyar</a:t>
            </a:r>
            <a:r>
              <a:rPr lang="nb-NO" sz="900" i="1" dirty="0">
                <a:latin typeface="Times New Roman" panose="02020603050405020304" pitchFamily="18" charset="0"/>
                <a:ea typeface="Calibri" panose="020F0502020204030204" pitchFamily="34" charset="0"/>
              </a:rPr>
              <a:t> OJ, </a:t>
            </a:r>
            <a:r>
              <a:rPr lang="nb-NO" sz="900" i="1" dirty="0" err="1">
                <a:latin typeface="Times New Roman" panose="02020603050405020304" pitchFamily="18" charset="0"/>
                <a:ea typeface="Calibri" panose="020F0502020204030204" pitchFamily="34" charset="0"/>
              </a:rPr>
              <a:t>Huttner</a:t>
            </a:r>
            <a:r>
              <a:rPr lang="nb-NO" sz="900" i="1" dirty="0">
                <a:latin typeface="Times New Roman" panose="02020603050405020304" pitchFamily="18" charset="0"/>
                <a:ea typeface="Calibri" panose="020F0502020204030204" pitchFamily="34" charset="0"/>
              </a:rPr>
              <a:t> B, </a:t>
            </a:r>
            <a:r>
              <a:rPr lang="nb-NO" sz="900" i="1" dirty="0" err="1">
                <a:latin typeface="Times New Roman" panose="02020603050405020304" pitchFamily="18" charset="0"/>
                <a:ea typeface="Calibri" panose="020F0502020204030204" pitchFamily="34" charset="0"/>
              </a:rPr>
              <a:t>Schouten</a:t>
            </a:r>
            <a:r>
              <a:rPr lang="nb-NO" sz="900" i="1" dirty="0">
                <a:latin typeface="Times New Roman" panose="02020603050405020304" pitchFamily="18" charset="0"/>
                <a:ea typeface="Calibri" panose="020F0502020204030204" pitchFamily="34" charset="0"/>
              </a:rPr>
              <a:t> J, </a:t>
            </a:r>
            <a:r>
              <a:rPr lang="nb-NO" sz="900" i="1" dirty="0" err="1">
                <a:latin typeface="Times New Roman" panose="02020603050405020304" pitchFamily="18" charset="0"/>
                <a:ea typeface="Calibri" panose="020F0502020204030204" pitchFamily="34" charset="0"/>
              </a:rPr>
              <a:t>Pulcini</a:t>
            </a:r>
            <a:r>
              <a:rPr lang="nb-NO" sz="900" i="1" dirty="0">
                <a:latin typeface="Times New Roman" panose="02020603050405020304" pitchFamily="18" charset="0"/>
                <a:ea typeface="Calibri" panose="020F0502020204030204" pitchFamily="34" charset="0"/>
              </a:rPr>
              <a:t> C. </a:t>
            </a:r>
            <a:r>
              <a:rPr lang="nb-NO" sz="900" i="1" dirty="0" err="1">
                <a:latin typeface="Times New Roman" panose="02020603050405020304" pitchFamily="18" charset="0"/>
                <a:ea typeface="Calibri" panose="020F0502020204030204" pitchFamily="34" charset="0"/>
              </a:rPr>
              <a:t>What</a:t>
            </a:r>
            <a:r>
              <a:rPr lang="nb-NO" sz="900" i="1" dirty="0">
                <a:latin typeface="Times New Roman" panose="02020603050405020304" pitchFamily="18" charset="0"/>
                <a:ea typeface="Calibri" panose="020F0502020204030204" pitchFamily="34" charset="0"/>
              </a:rPr>
              <a:t> is antimicrobial </a:t>
            </a:r>
            <a:r>
              <a:rPr lang="nb-NO" sz="900" i="1" dirty="0" err="1">
                <a:latin typeface="Times New Roman" panose="02020603050405020304" pitchFamily="18" charset="0"/>
                <a:ea typeface="Calibri" panose="020F0502020204030204" pitchFamily="34" charset="0"/>
              </a:rPr>
              <a:t>stewardship</a:t>
            </a:r>
            <a:r>
              <a:rPr lang="nb-NO" sz="900" i="1" dirty="0">
                <a:latin typeface="Times New Roman" panose="02020603050405020304" pitchFamily="18" charset="0"/>
                <a:ea typeface="Calibri" panose="020F0502020204030204" pitchFamily="34" charset="0"/>
              </a:rPr>
              <a:t>? </a:t>
            </a:r>
            <a:r>
              <a:rPr lang="nb-NO" sz="900" i="1" dirty="0" err="1">
                <a:latin typeface="Times New Roman" panose="02020603050405020304" pitchFamily="18" charset="0"/>
                <a:ea typeface="Calibri" panose="020F0502020204030204" pitchFamily="34" charset="0"/>
              </a:rPr>
              <a:t>Clinical</a:t>
            </a:r>
            <a:r>
              <a:rPr lang="nb-NO" sz="900" i="1" dirty="0">
                <a:latin typeface="Times New Roman" panose="02020603050405020304" pitchFamily="18" charset="0"/>
                <a:ea typeface="Calibri" panose="020F0502020204030204" pitchFamily="34" charset="0"/>
              </a:rPr>
              <a:t> </a:t>
            </a:r>
            <a:r>
              <a:rPr lang="nb-NO" sz="900" i="1" dirty="0" err="1">
                <a:latin typeface="Times New Roman" panose="02020603050405020304" pitchFamily="18" charset="0"/>
                <a:ea typeface="Calibri" panose="020F0502020204030204" pitchFamily="34" charset="0"/>
              </a:rPr>
              <a:t>Microbiology</a:t>
            </a:r>
            <a:r>
              <a:rPr lang="nb-NO" sz="900" i="1" dirty="0">
                <a:latin typeface="Times New Roman" panose="02020603050405020304" pitchFamily="18" charset="0"/>
                <a:ea typeface="Calibri" panose="020F0502020204030204" pitchFamily="34" charset="0"/>
              </a:rPr>
              <a:t> and </a:t>
            </a:r>
            <a:r>
              <a:rPr lang="nb-NO" sz="900" i="1" dirty="0" err="1">
                <a:latin typeface="Times New Roman" panose="02020603050405020304" pitchFamily="18" charset="0"/>
                <a:ea typeface="Calibri" panose="020F0502020204030204" pitchFamily="34" charset="0"/>
              </a:rPr>
              <a:t>Infection</a:t>
            </a:r>
            <a:r>
              <a:rPr lang="nb-NO" sz="900" i="1" dirty="0">
                <a:latin typeface="Times New Roman" panose="02020603050405020304" pitchFamily="18" charset="0"/>
                <a:ea typeface="Calibri" panose="020F0502020204030204" pitchFamily="34" charset="0"/>
              </a:rPr>
              <a:t>. 2017;23(11):793-8. Tilgjengelig fra: </a:t>
            </a:r>
            <a:r>
              <a:rPr lang="nb-NO" sz="900" i="1" u="sng" dirty="0">
                <a:solidFill>
                  <a:srgbClr val="0563C1"/>
                </a:solidFill>
                <a:latin typeface="Times New Roman" panose="02020603050405020304" pitchFamily="18" charset="0"/>
                <a:ea typeface="Calibri" panose="020F0502020204030204" pitchFamily="34" charset="0"/>
                <a:hlinkClick r:id="rId3"/>
              </a:rPr>
              <a:t>https://www.sciencedirect.com/science/article/pii/S1198743X17304895</a:t>
            </a:r>
            <a:r>
              <a:rPr lang="nb-NO" sz="900" u="sng" dirty="0">
                <a:solidFill>
                  <a:srgbClr val="0563C1"/>
                </a:solidFill>
                <a:latin typeface="Times New Roman" panose="02020603050405020304" pitchFamily="18" charset="0"/>
                <a:ea typeface="Calibri" panose="020F0502020204030204" pitchFamily="34" charset="0"/>
              </a:rPr>
              <a:t>)</a:t>
            </a:r>
            <a:endParaRPr lang="nb-NO" sz="900" dirty="0"/>
          </a:p>
          <a:p>
            <a:endParaRPr lang="nb-NO" sz="90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dirty="0"/>
              <a:t>Hovedmålet med antibiotikastyring </a:t>
            </a:r>
            <a:r>
              <a:rPr lang="nb-NO" sz="900" dirty="0"/>
              <a:t>er å </a:t>
            </a:r>
            <a:r>
              <a:rPr lang="nb-NO" sz="900" b="1" dirty="0"/>
              <a:t>optimalisere kliniske resultater </a:t>
            </a:r>
            <a:r>
              <a:rPr lang="nb-NO" sz="900" dirty="0"/>
              <a:t>og samtidig </a:t>
            </a:r>
            <a:r>
              <a:rPr lang="nb-NO" sz="900" b="1" dirty="0"/>
              <a:t>minimalisere utilsiktede konsekvenser </a:t>
            </a:r>
            <a:r>
              <a:rPr lang="nb-NO" sz="900" dirty="0"/>
              <a:t>av antibiotikabruk, som resistensutvikling og toksisitet. – </a:t>
            </a:r>
          </a:p>
          <a:p>
            <a:endParaRPr lang="nb-NO" sz="900" dirty="0"/>
          </a:p>
          <a:p>
            <a:r>
              <a:rPr lang="nb-NO" sz="900" dirty="0"/>
              <a:t>Et </a:t>
            </a:r>
            <a:r>
              <a:rPr lang="nb-NO" sz="900" b="1" dirty="0" err="1"/>
              <a:t>antibiotikastyringsprogram</a:t>
            </a:r>
            <a:r>
              <a:rPr lang="nb-NO" sz="900" dirty="0"/>
              <a:t> er en organisasjonsstruktur i helseinstitusjonen som skal </a:t>
            </a:r>
            <a:r>
              <a:rPr lang="nb-NO" sz="900" b="1" dirty="0"/>
              <a:t>sikre optimal antibiotikabehandling </a:t>
            </a:r>
            <a:r>
              <a:rPr lang="nb-NO" sz="900" dirty="0"/>
              <a:t>til den enkelte pasient slik at </a:t>
            </a:r>
            <a:r>
              <a:rPr lang="nb-NO" sz="900" b="1" dirty="0"/>
              <a:t>seleksjonen av resistente bakterier begrenses</a:t>
            </a:r>
            <a:r>
              <a:rPr lang="nb-NO" sz="900" dirty="0"/>
              <a:t>. (Dette kom som en del av </a:t>
            </a:r>
            <a:r>
              <a:rPr lang="nb-NO" sz="900" b="1" dirty="0"/>
              <a:t>Handlingsplanen mot antibiotikaresistens i helsetjenesten, </a:t>
            </a:r>
            <a:r>
              <a:rPr lang="nb-NO" sz="900" dirty="0"/>
              <a:t>som ble lansert i januar 2016 for å få redusere AB bruken</a:t>
            </a:r>
            <a:r>
              <a:rPr lang="nb-NO" sz="900" b="1" dirty="0"/>
              <a:t>.)</a:t>
            </a:r>
          </a:p>
          <a:p>
            <a:pPr defTabSz="457144">
              <a:defRPr/>
            </a:pPr>
            <a:endParaRPr lang="nb-NO" sz="900" dirty="0"/>
          </a:p>
          <a:p>
            <a:pPr defTabSz="457144">
              <a:defRPr/>
            </a:pPr>
            <a:r>
              <a:rPr lang="nb-NO" sz="900" dirty="0"/>
              <a:t>Med andre ord: </a:t>
            </a:r>
            <a:r>
              <a:rPr lang="nb-NO" sz="900" b="1" dirty="0"/>
              <a:t>Program som fremmer god bruk av antibiotika!</a:t>
            </a:r>
          </a:p>
          <a:p>
            <a:r>
              <a:rPr lang="nb-NO" sz="900" b="1" dirty="0"/>
              <a:t>Lokalt tilpassede tiltak </a:t>
            </a:r>
            <a:r>
              <a:rPr lang="nb-NO" sz="900" dirty="0"/>
              <a:t>som </a:t>
            </a:r>
            <a:r>
              <a:rPr lang="nb-NO" sz="900" b="1" dirty="0"/>
              <a:t>fremmer at ANTIBIOTIKA brukes ANSVARLIG – en struktur. Ikke ett tiltak, men summen av disse tiltakene.</a:t>
            </a:r>
          </a:p>
          <a:p>
            <a:r>
              <a:rPr lang="nb-NO" sz="900" b="1" dirty="0"/>
              <a:t>Grunnleggende prinsipper, systemer og rutiner </a:t>
            </a:r>
            <a:r>
              <a:rPr lang="nb-NO" sz="900" dirty="0"/>
              <a:t>som skal ivareta riktig antibiotikabehandling – uavhengig av hvem som er på jobb.</a:t>
            </a:r>
          </a:p>
          <a:p>
            <a:pPr defTabSz="1828080">
              <a:defRPr/>
            </a:pPr>
            <a:endParaRPr lang="nb-NO" sz="900" dirty="0"/>
          </a:p>
          <a:p>
            <a:pPr defTabSz="1828080">
              <a:defRPr/>
            </a:pPr>
            <a:r>
              <a:rPr lang="nb-NO" sz="900" b="1" dirty="0"/>
              <a:t>Tilleggsinfo: </a:t>
            </a:r>
          </a:p>
          <a:p>
            <a:r>
              <a:rPr lang="nb-NO" sz="900" dirty="0" err="1"/>
              <a:t>Antibiotikastyringsprogram</a:t>
            </a:r>
            <a:r>
              <a:rPr lang="nb-NO" sz="900" dirty="0"/>
              <a:t> handler om å jobbe med </a:t>
            </a:r>
            <a:r>
              <a:rPr lang="nb-NO" sz="900" dirty="0" err="1"/>
              <a:t>antibiotikaforbruk</a:t>
            </a:r>
            <a:r>
              <a:rPr lang="nb-NO" sz="900" dirty="0"/>
              <a:t> på systemnivå</a:t>
            </a:r>
            <a:r>
              <a:rPr lang="nb-NO" sz="900" b="1" dirty="0"/>
              <a:t>, </a:t>
            </a:r>
            <a:r>
              <a:rPr lang="nb-NO" sz="900" dirty="0"/>
              <a:t>og å bidra til at mange andre også gjør dette. </a:t>
            </a:r>
          </a:p>
          <a:p>
            <a:r>
              <a:rPr lang="nb-NO" sz="900" dirty="0"/>
              <a:t>Det er vist at innføring av slike programmer fører til en reduksjon i antibiotikabruk, sykehuskostnader, forekomst av kolonisering og infeksjoner med </a:t>
            </a:r>
            <a:r>
              <a:rPr lang="nb-NO" sz="900" dirty="0" err="1"/>
              <a:t>antibiotikaresistente</a:t>
            </a:r>
            <a:r>
              <a:rPr lang="nb-NO" sz="900" dirty="0"/>
              <a:t> bakterier. Kilde: A-temaet OUS</a:t>
            </a:r>
          </a:p>
          <a:p>
            <a:pPr defTabSz="457144">
              <a:defRPr/>
            </a:pPr>
            <a:r>
              <a:rPr lang="nb-NO" sz="900" dirty="0"/>
              <a:t>Et sentralt element i disse programmene er ansvarliggjøring av lederne ved at de stiller ressurser til rådighet og etterspør status.</a:t>
            </a:r>
          </a:p>
          <a:p>
            <a:pPr defTabSz="457144">
              <a:defRPr/>
            </a:pPr>
            <a:r>
              <a:rPr lang="nb-NO" sz="900" dirty="0" err="1"/>
              <a:t>Antibiotikateam</a:t>
            </a:r>
            <a:r>
              <a:rPr lang="nb-NO" sz="900" dirty="0"/>
              <a:t> som drifter programmene I Helseforetak er det i dag et overordnet </a:t>
            </a:r>
            <a:r>
              <a:rPr lang="nb-NO" sz="900" dirty="0" err="1"/>
              <a:t>antibiotikateam</a:t>
            </a:r>
            <a:r>
              <a:rPr lang="nb-NO" sz="900" dirty="0"/>
              <a:t> som driver </a:t>
            </a:r>
            <a:r>
              <a:rPr lang="nb-NO" sz="900" dirty="0" err="1"/>
              <a:t>antibiotikastyringsarbeidet</a:t>
            </a:r>
            <a:r>
              <a:rPr lang="nb-NO" sz="900" dirty="0"/>
              <a:t>; i tillegg anbefales etablering av lokale, tverrfaglige </a:t>
            </a:r>
            <a:r>
              <a:rPr lang="nb-NO" sz="900" dirty="0" err="1"/>
              <a:t>antibiotikateam</a:t>
            </a:r>
            <a:r>
              <a:rPr lang="nb-NO" sz="900" dirty="0"/>
              <a:t> i enhetene, som skal jobbe med tiltak rettet mot antibiotikabruk </a:t>
            </a:r>
            <a:r>
              <a:rPr lang="nb-NO" sz="900" i="1" dirty="0"/>
              <a:t>(Skodvin, Neteland &amp; Gjerde, 2016, s. 1)</a:t>
            </a:r>
            <a:r>
              <a:rPr lang="nb-NO" sz="900" dirty="0"/>
              <a:t>.</a:t>
            </a:r>
          </a:p>
          <a:p>
            <a:pPr marL="171429" indent="-171429" defTabSz="457144">
              <a:buFontTx/>
              <a:buChar char="-"/>
              <a:defRPr/>
            </a:pPr>
            <a:r>
              <a:rPr lang="nb-NO" sz="900" dirty="0"/>
              <a:t>Et annet sentralt element er overvåkning av antibiotikabruk og resistens.</a:t>
            </a:r>
          </a:p>
          <a:p>
            <a:pPr marL="171429" indent="-171429" defTabSz="457144">
              <a:buFontTx/>
              <a:buChar char="-"/>
              <a:defRPr/>
            </a:pPr>
            <a:r>
              <a:rPr lang="nb-NO" sz="900" dirty="0"/>
              <a:t>Undervisning og gjennomføring av intervensjoner eller forbedringsarbeid som fremmer god bruk av antibiotika.</a:t>
            </a:r>
          </a:p>
          <a:p>
            <a:pPr defTabSz="1828080">
              <a:defRPr/>
            </a:pPr>
            <a:endParaRPr lang="nb-NO" sz="1100" dirty="0"/>
          </a:p>
          <a:p>
            <a:pPr defTabSz="1828080">
              <a:defRPr/>
            </a:pPr>
            <a:r>
              <a:rPr lang="nb-NO" sz="1000" b="1" dirty="0"/>
              <a:t>Tilleggsinformasjon/Tilleggsstoff:</a:t>
            </a:r>
          </a:p>
          <a:p>
            <a:pPr marL="171409" indent="-171409" defTabSz="1828080">
              <a:buFont typeface="Arial" panose="020B0604020202020204" pitchFamily="34" charset="0"/>
              <a:buChar char="•"/>
              <a:defRPr/>
            </a:pPr>
            <a:r>
              <a:rPr lang="nb-NO" sz="1000" dirty="0"/>
              <a:t>I</a:t>
            </a:r>
            <a:r>
              <a:rPr lang="nb-NO" sz="1000" i="1" dirty="0"/>
              <a:t> </a:t>
            </a:r>
            <a:r>
              <a:rPr lang="nb-NO" sz="1000" dirty="0"/>
              <a:t>en fordypningsoppgaven til Langeland (2017) ble det ikke identifisert studier som har forsket på effekten av sykepleieres medvirkning i </a:t>
            </a:r>
            <a:r>
              <a:rPr lang="nb-NO" sz="1000" dirty="0" err="1"/>
              <a:t>antibiotikaprogram</a:t>
            </a:r>
            <a:r>
              <a:rPr lang="nb-NO" sz="1000" dirty="0"/>
              <a:t>. Litteraturfunnene er sammenfallende og peker på at sykepleiere har en åpenbar rolle i </a:t>
            </a:r>
            <a:r>
              <a:rPr lang="nb-NO" sz="1000" dirty="0" err="1"/>
              <a:t>antibiotikastyringsprogram</a:t>
            </a:r>
            <a:r>
              <a:rPr lang="nb-NO" sz="1000" dirty="0"/>
              <a:t>, selv om det ikke er formelt kontekstualisert. Sykepleiere må inkluderes som aktive deltagere i handlingsplaner og lokale </a:t>
            </a:r>
            <a:r>
              <a:rPr lang="nb-NO" sz="1000" dirty="0" err="1"/>
              <a:t>antibiotikateam</a:t>
            </a:r>
            <a:r>
              <a:rPr lang="nb-NO" sz="1000" dirty="0"/>
              <a:t>. Det konkluderes med at videre forskning bør måle effekten av sykepleiermedvirkning i arbeidet med antibiotikastyring.</a:t>
            </a:r>
          </a:p>
          <a:p>
            <a:pPr marL="171409" indent="-171409" defTabSz="1828080">
              <a:buFont typeface="Arial" panose="020B0604020202020204" pitchFamily="34" charset="0"/>
              <a:buChar char="•"/>
              <a:defRPr/>
            </a:pPr>
            <a:r>
              <a:rPr lang="nb-NO" sz="1000" dirty="0"/>
              <a:t>Implementering av </a:t>
            </a:r>
            <a:r>
              <a:rPr lang="nb-NO" sz="1000" dirty="0" err="1"/>
              <a:t>antibiotikastyringsprogram</a:t>
            </a:r>
            <a:r>
              <a:rPr lang="nb-NO" sz="1000" dirty="0"/>
              <a:t> i enkeltsykehus i Danmark og Sverige har gitt betydelige reduksjoner på 30-50 prosent i bruken av </a:t>
            </a:r>
            <a:r>
              <a:rPr lang="nb-NO" sz="1000" dirty="0" err="1"/>
              <a:t>bredspektrede</a:t>
            </a:r>
            <a:r>
              <a:rPr lang="nb-NO" sz="1000" dirty="0"/>
              <a:t> antibiotika som </a:t>
            </a:r>
            <a:r>
              <a:rPr lang="nb-NO" sz="1000" dirty="0" err="1"/>
              <a:t>cefalosporiner</a:t>
            </a:r>
            <a:r>
              <a:rPr lang="nb-NO" sz="1000" dirty="0"/>
              <a:t> og kinoloner i løpet av ett til to år.</a:t>
            </a:r>
            <a:endParaRPr lang="nb-NO" sz="1000" i="1" dirty="0"/>
          </a:p>
          <a:p>
            <a:pPr defTabSz="1828080">
              <a:defRPr/>
            </a:pPr>
            <a:endParaRPr lang="nb-NO" sz="1000" i="1" dirty="0"/>
          </a:p>
          <a:p>
            <a:endParaRPr lang="nb-NO" sz="1000" i="1" dirty="0"/>
          </a:p>
          <a:p>
            <a:endParaRPr lang="nb-NO" sz="1000" i="1" dirty="0"/>
          </a:p>
          <a:p>
            <a:endParaRPr lang="nb-NO" sz="1000" dirty="0"/>
          </a:p>
          <a:p>
            <a:endParaRPr lang="nb-NO" sz="1100" dirty="0"/>
          </a:p>
        </p:txBody>
      </p:sp>
      <p:sp>
        <p:nvSpPr>
          <p:cNvPr id="4" name="Slide Number Placeholder 3"/>
          <p:cNvSpPr>
            <a:spLocks noGrp="1"/>
          </p:cNvSpPr>
          <p:nvPr>
            <p:ph type="sldNum" sz="quarter" idx="10"/>
          </p:nvPr>
        </p:nvSpPr>
        <p:spPr/>
        <p:txBody>
          <a:bodyPr/>
          <a:lstStyle/>
          <a:p>
            <a:fld id="{57D46B6D-5B73-7A4C-984B-75E154DA9EA3}" type="slidenum">
              <a:rPr lang="nb-NO" smtClean="0"/>
              <a:t>7</a:t>
            </a:fld>
            <a:endParaRPr lang="nb-NO" dirty="0"/>
          </a:p>
        </p:txBody>
      </p:sp>
    </p:spTree>
    <p:extLst>
      <p:ext uri="{BB962C8B-B14F-4D97-AF65-F5344CB8AC3E}">
        <p14:creationId xmlns:p14="http://schemas.microsoft.com/office/powerpoint/2010/main" val="116062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1000" b="1" dirty="0"/>
              <a:t>KAN FJERNES</a:t>
            </a:r>
          </a:p>
          <a:p>
            <a:pPr defTabSz="457089">
              <a:defRPr/>
            </a:pPr>
            <a:r>
              <a:rPr lang="nb-NO" sz="1000" dirty="0" err="1">
                <a:solidFill>
                  <a:srgbClr val="219993"/>
                </a:solidFill>
              </a:rPr>
              <a:t>Antibiotikastyring</a:t>
            </a:r>
            <a:r>
              <a:rPr lang="nb-NO" sz="1000" dirty="0">
                <a:solidFill>
                  <a:srgbClr val="219993"/>
                </a:solidFill>
              </a:rPr>
              <a:t>?; En legeoppgave, tenker kanskje du? – ja, som sykepleier er det nærliggende å tenke, men det er en selvsagt sykepleieroppgave også!</a:t>
            </a:r>
          </a:p>
          <a:p>
            <a:r>
              <a:rPr lang="en-US" sz="1000" dirty="0"/>
              <a:t>–For; </a:t>
            </a:r>
            <a:r>
              <a:rPr lang="en-US" sz="1000" dirty="0" err="1"/>
              <a:t>daglig</a:t>
            </a:r>
            <a:r>
              <a:rPr lang="en-US" sz="1000" dirty="0"/>
              <a:t> </a:t>
            </a:r>
            <a:r>
              <a:rPr lang="en-US" sz="1000" dirty="0" err="1"/>
              <a:t>utfører</a:t>
            </a:r>
            <a:r>
              <a:rPr lang="en-US" sz="1000" dirty="0"/>
              <a:t> </a:t>
            </a:r>
            <a:r>
              <a:rPr lang="en-US" sz="1000" dirty="0" err="1"/>
              <a:t>sykepleieren</a:t>
            </a:r>
            <a:r>
              <a:rPr lang="en-US" sz="1000" dirty="0"/>
              <a:t> </a:t>
            </a:r>
            <a:r>
              <a:rPr lang="en-US" sz="1000" dirty="0" err="1"/>
              <a:t>oppgaver</a:t>
            </a:r>
            <a:r>
              <a:rPr lang="en-US" sz="1000" dirty="0"/>
              <a:t> </a:t>
            </a:r>
            <a:r>
              <a:rPr lang="en-US" sz="1000" dirty="0" err="1"/>
              <a:t>som</a:t>
            </a:r>
            <a:r>
              <a:rPr lang="en-US" sz="1000" dirty="0"/>
              <a:t> </a:t>
            </a:r>
            <a:r>
              <a:rPr lang="en-US" sz="1000" dirty="0" err="1"/>
              <a:t>påvirker</a:t>
            </a:r>
            <a:r>
              <a:rPr lang="en-US" sz="1000" dirty="0"/>
              <a:t> </a:t>
            </a:r>
            <a:r>
              <a:rPr lang="en-US" sz="1000" dirty="0" err="1"/>
              <a:t>antibiotikabruken</a:t>
            </a:r>
            <a:r>
              <a:rPr lang="en-US" sz="1000" dirty="0"/>
              <a:t> – </a:t>
            </a:r>
            <a:r>
              <a:rPr lang="en-US" sz="1000" dirty="0" err="1"/>
              <a:t>så</a:t>
            </a:r>
            <a:r>
              <a:rPr lang="en-US" sz="1000" dirty="0"/>
              <a:t> a</a:t>
            </a:r>
            <a:r>
              <a:rPr lang="nb-NO" sz="1000" dirty="0" err="1"/>
              <a:t>lle</a:t>
            </a:r>
            <a:r>
              <a:rPr lang="nb-NO" sz="1000" dirty="0"/>
              <a:t> som er involvert i antibiotikabehandling </a:t>
            </a:r>
            <a:r>
              <a:rPr lang="nb-NO" sz="1000" b="1" dirty="0"/>
              <a:t>må være klar over egen rolle </a:t>
            </a:r>
            <a:r>
              <a:rPr lang="nb-NO" sz="1000" dirty="0"/>
              <a:t>for å</a:t>
            </a:r>
            <a:r>
              <a:rPr lang="nb-NO" sz="1000" b="1" dirty="0"/>
              <a:t> optimalisere pasientenes gevinst </a:t>
            </a:r>
            <a:r>
              <a:rPr lang="nb-NO" sz="1000" i="1" dirty="0"/>
              <a:t>(NHS </a:t>
            </a:r>
            <a:r>
              <a:rPr lang="nb-NO" sz="1000" i="1" dirty="0" err="1"/>
              <a:t>Education</a:t>
            </a:r>
            <a:r>
              <a:rPr lang="nb-NO" sz="1000" i="1" dirty="0"/>
              <a:t> for Scotland, 2015, s. 7</a:t>
            </a:r>
            <a:r>
              <a:rPr lang="nb-NO" sz="1000" b="1" i="1" dirty="0"/>
              <a:t>). </a:t>
            </a:r>
          </a:p>
          <a:p>
            <a:r>
              <a:rPr lang="en-US" sz="1000" dirty="0" err="1"/>
              <a:t>Så</a:t>
            </a:r>
            <a:r>
              <a:rPr lang="en-US" sz="1000" dirty="0"/>
              <a:t> - det handler </a:t>
            </a:r>
            <a:r>
              <a:rPr lang="en-US" sz="1000" b="1" dirty="0" err="1"/>
              <a:t>ikke</a:t>
            </a:r>
            <a:r>
              <a:rPr lang="en-US" sz="1000" dirty="0"/>
              <a:t> om å </a:t>
            </a:r>
            <a:r>
              <a:rPr lang="en-US" sz="1000" dirty="0" err="1"/>
              <a:t>gi</a:t>
            </a:r>
            <a:r>
              <a:rPr lang="en-US" sz="1000" dirty="0"/>
              <a:t> </a:t>
            </a:r>
            <a:r>
              <a:rPr lang="en-US" sz="1000" dirty="0" err="1"/>
              <a:t>sykepleiere</a:t>
            </a:r>
            <a:r>
              <a:rPr lang="en-US" sz="1000" dirty="0"/>
              <a:t> </a:t>
            </a:r>
            <a:r>
              <a:rPr lang="en-US" sz="1000" b="1" dirty="0" err="1"/>
              <a:t>flere</a:t>
            </a:r>
            <a:r>
              <a:rPr lang="en-US" sz="1000" b="1" dirty="0"/>
              <a:t> </a:t>
            </a:r>
            <a:r>
              <a:rPr lang="en-US" sz="1000" b="1" dirty="0" err="1"/>
              <a:t>oppgaver</a:t>
            </a:r>
            <a:r>
              <a:rPr lang="en-US" sz="1000" dirty="0"/>
              <a:t>, for </a:t>
            </a:r>
            <a:r>
              <a:rPr lang="en-US" sz="1000" dirty="0" err="1"/>
              <a:t>sykepleierens</a:t>
            </a:r>
            <a:r>
              <a:rPr lang="en-US" sz="1000" dirty="0"/>
              <a:t> </a:t>
            </a:r>
            <a:r>
              <a:rPr lang="en-US" sz="1000" dirty="0" err="1"/>
              <a:t>arbeidshverdagen</a:t>
            </a:r>
            <a:r>
              <a:rPr lang="en-US" sz="1000" dirty="0"/>
              <a:t> er </a:t>
            </a:r>
            <a:r>
              <a:rPr lang="en-US" sz="1000" dirty="0" err="1"/>
              <a:t>allerede</a:t>
            </a:r>
            <a:r>
              <a:rPr lang="en-US" sz="1000" dirty="0"/>
              <a:t> travel, </a:t>
            </a:r>
          </a:p>
          <a:p>
            <a:r>
              <a:rPr lang="en-US" sz="1000" dirty="0"/>
              <a:t>MEN det handler om </a:t>
            </a:r>
            <a:r>
              <a:rPr lang="en-US" sz="1000" dirty="0" err="1"/>
              <a:t>oppgaver</a:t>
            </a:r>
            <a:r>
              <a:rPr lang="en-US" sz="1000" dirty="0"/>
              <a:t> </a:t>
            </a:r>
            <a:r>
              <a:rPr lang="en-US" sz="1000" dirty="0" err="1"/>
              <a:t>sykepleieren</a:t>
            </a:r>
            <a:r>
              <a:rPr lang="en-US" sz="1000" dirty="0"/>
              <a:t> </a:t>
            </a:r>
            <a:r>
              <a:rPr lang="en-US" sz="1000" dirty="0" err="1"/>
              <a:t>allerede</a:t>
            </a:r>
            <a:r>
              <a:rPr lang="en-US" sz="1000" dirty="0"/>
              <a:t> </a:t>
            </a:r>
            <a:r>
              <a:rPr lang="en-US" sz="1000" dirty="0" err="1"/>
              <a:t>gjør</a:t>
            </a:r>
            <a:r>
              <a:rPr lang="en-US" sz="1000" dirty="0"/>
              <a:t> –</a:t>
            </a:r>
            <a:r>
              <a:rPr lang="en-US" sz="1000" dirty="0" err="1"/>
              <a:t>og</a:t>
            </a:r>
            <a:r>
              <a:rPr lang="en-US" sz="1000" dirty="0"/>
              <a:t> </a:t>
            </a:r>
            <a:r>
              <a:rPr lang="en-US" sz="1000" dirty="0" err="1"/>
              <a:t>løfte</a:t>
            </a:r>
            <a:r>
              <a:rPr lang="en-US" sz="1000" dirty="0"/>
              <a:t> </a:t>
            </a:r>
            <a:r>
              <a:rPr lang="en-US" sz="1000" dirty="0" err="1"/>
              <a:t>disse</a:t>
            </a:r>
            <a:r>
              <a:rPr lang="en-US" sz="1000" dirty="0"/>
              <a:t> </a:t>
            </a:r>
            <a:r>
              <a:rPr lang="en-US" sz="1000" dirty="0" err="1"/>
              <a:t>frem</a:t>
            </a:r>
            <a:r>
              <a:rPr lang="en-US" sz="1000" dirty="0"/>
              <a:t>. </a:t>
            </a:r>
          </a:p>
          <a:p>
            <a:pPr defTabSz="1828080">
              <a:defRPr/>
            </a:pPr>
            <a:r>
              <a:rPr lang="nb-NO" sz="1000" dirty="0"/>
              <a:t>Skal man ha god måloppnåelse innen antibiotikastyring, avhenger dette av sykepleiernes kontinuerlige årvåkenhet </a:t>
            </a:r>
            <a:r>
              <a:rPr lang="nb-NO" sz="1000" b="1" dirty="0"/>
              <a:t>(</a:t>
            </a:r>
            <a:r>
              <a:rPr lang="nb-NO" sz="1000" i="1" dirty="0"/>
              <a:t>R. D. </a:t>
            </a:r>
            <a:r>
              <a:rPr lang="nb-NO" sz="1000" i="1" dirty="0" err="1"/>
              <a:t>Olans</a:t>
            </a:r>
            <a:r>
              <a:rPr lang="nb-NO" sz="1000" i="1" dirty="0"/>
              <a:t> et al., 2017, s. 58)</a:t>
            </a:r>
            <a:endParaRPr lang="nb-NO" sz="1000" b="1" i="1" dirty="0"/>
          </a:p>
          <a:p>
            <a:pPr defTabSz="1828080">
              <a:defRPr/>
            </a:pPr>
            <a:endParaRPr lang="nb-NO" sz="1000" b="1" dirty="0"/>
          </a:p>
          <a:p>
            <a:pPr marL="0" marR="0" lvl="0" indent="0" algn="l" defTabSz="1828080" rtl="0" eaLnBrk="1" fontAlgn="auto" latinLnBrk="0" hangingPunct="1">
              <a:lnSpc>
                <a:spcPct val="100000"/>
              </a:lnSpc>
              <a:spcBef>
                <a:spcPts val="0"/>
              </a:spcBef>
              <a:spcAft>
                <a:spcPts val="0"/>
              </a:spcAft>
              <a:buClrTx/>
              <a:buSzTx/>
              <a:buFontTx/>
              <a:buNone/>
              <a:tabLst/>
              <a:defRPr/>
            </a:pPr>
            <a:r>
              <a:rPr lang="nb-NO" sz="1000" b="1" dirty="0"/>
              <a:t>MEN- er </a:t>
            </a:r>
            <a:r>
              <a:rPr lang="en-GB" sz="1000" dirty="0" err="1"/>
              <a:t>Manglende</a:t>
            </a:r>
            <a:r>
              <a:rPr lang="en-GB" sz="1000" dirty="0"/>
              <a:t> </a:t>
            </a:r>
            <a:r>
              <a:rPr lang="en-GB" sz="1000" dirty="0" err="1"/>
              <a:t>kunnskap</a:t>
            </a:r>
            <a:r>
              <a:rPr lang="en-GB" sz="1000" dirty="0"/>
              <a:t> </a:t>
            </a:r>
            <a:r>
              <a:rPr lang="en-GB" sz="1000" dirty="0" err="1"/>
              <a:t>en</a:t>
            </a:r>
            <a:r>
              <a:rPr lang="en-GB" sz="1000" dirty="0"/>
              <a:t> </a:t>
            </a:r>
            <a:r>
              <a:rPr lang="en-GB" sz="1000" dirty="0" err="1"/>
              <a:t>barriære</a:t>
            </a:r>
            <a:r>
              <a:rPr lang="en-GB" sz="1000" dirty="0"/>
              <a:t>?</a:t>
            </a:r>
          </a:p>
          <a:p>
            <a:pPr defTabSz="1828080">
              <a:defRPr/>
            </a:pPr>
            <a:r>
              <a:rPr lang="nb-NO" sz="1000" b="1" dirty="0"/>
              <a:t>Internasjonale </a:t>
            </a:r>
            <a:r>
              <a:rPr lang="nb-NO" sz="1000" dirty="0"/>
              <a:t>studier rapporter at sykepleier sier at de </a:t>
            </a:r>
            <a:r>
              <a:rPr lang="nb-NO" sz="1000" b="1" dirty="0"/>
              <a:t>ikke har god nok kunnskap om antibiotikaresistens, </a:t>
            </a:r>
            <a:r>
              <a:rPr lang="nb-NO" sz="1000" dirty="0"/>
              <a:t>og at mange </a:t>
            </a:r>
            <a:r>
              <a:rPr lang="nb-NO" sz="1000" b="1" dirty="0"/>
              <a:t>ikke har hørt om begrepet antibiotikastyring </a:t>
            </a:r>
            <a:r>
              <a:rPr lang="nb-NO" sz="1000" b="1" i="1" dirty="0"/>
              <a:t>(</a:t>
            </a:r>
            <a:r>
              <a:rPr lang="nb-NO" sz="1000" i="1" dirty="0" err="1"/>
              <a:t>Courtenay</a:t>
            </a:r>
            <a:r>
              <a:rPr lang="nb-NO" sz="1000" i="1" dirty="0"/>
              <a:t> et.al,2019), </a:t>
            </a:r>
          </a:p>
          <a:p>
            <a:pPr marL="0" marR="0" lvl="0" indent="0" algn="l" defTabSz="1828080" rtl="0" eaLnBrk="1" fontAlgn="auto" latinLnBrk="0" hangingPunct="1">
              <a:lnSpc>
                <a:spcPct val="100000"/>
              </a:lnSpc>
              <a:spcBef>
                <a:spcPts val="0"/>
              </a:spcBef>
              <a:spcAft>
                <a:spcPts val="0"/>
              </a:spcAft>
              <a:buClrTx/>
              <a:buSzTx/>
              <a:buFontTx/>
              <a:buNone/>
              <a:tabLst/>
              <a:defRPr/>
            </a:pPr>
            <a:r>
              <a:rPr lang="nb-NO" sz="1000" dirty="0"/>
              <a:t>Denne manglende kunnskapen</a:t>
            </a:r>
            <a:r>
              <a:rPr lang="nb-NO" sz="1000" b="1" dirty="0"/>
              <a:t>/kunnskapshullet kan utgjøre en vesentlig barriere </a:t>
            </a:r>
            <a:r>
              <a:rPr lang="nb-NO" sz="1000" dirty="0"/>
              <a:t>for sykepleiernes </a:t>
            </a:r>
            <a:r>
              <a:rPr lang="nb-NO" sz="1000" b="1" dirty="0"/>
              <a:t>deltakelse i antibiotikastyringsaktiviteter</a:t>
            </a:r>
            <a:r>
              <a:rPr lang="nb-NO" sz="1000" dirty="0"/>
              <a:t> </a:t>
            </a:r>
            <a:r>
              <a:rPr lang="nb-NO" sz="1000" i="1" dirty="0"/>
              <a:t>(Carter et al. 2018</a:t>
            </a:r>
            <a:r>
              <a:rPr lang="nb-NO" sz="1000" dirty="0"/>
              <a:t>) og kan begrense sykepleiers rolle i antibiotikastyring! </a:t>
            </a:r>
          </a:p>
          <a:p>
            <a:pPr marL="0" marR="0" lvl="0" indent="0" algn="l" defTabSz="1828080" rtl="0" eaLnBrk="1" fontAlgn="auto" latinLnBrk="0" hangingPunct="1">
              <a:lnSpc>
                <a:spcPct val="100000"/>
              </a:lnSpc>
              <a:spcBef>
                <a:spcPts val="0"/>
              </a:spcBef>
              <a:spcAft>
                <a:spcPts val="0"/>
              </a:spcAft>
              <a:buClrTx/>
              <a:buSzTx/>
              <a:buFontTx/>
              <a:buNone/>
              <a:tabLst/>
              <a:defRPr/>
            </a:pPr>
            <a:endParaRPr lang="nb-NO" sz="1000" b="0" i="0" dirty="0">
              <a:solidFill>
                <a:srgbClr val="333333"/>
              </a:solidFill>
              <a:effectLst/>
              <a:latin typeface="Inter"/>
            </a:endParaRPr>
          </a:p>
          <a:p>
            <a:pPr marL="0" marR="0" lvl="0" indent="0" algn="l" defTabSz="1828080" rtl="0" eaLnBrk="1" fontAlgn="auto" latinLnBrk="0" hangingPunct="1">
              <a:lnSpc>
                <a:spcPct val="100000"/>
              </a:lnSpc>
              <a:spcBef>
                <a:spcPts val="0"/>
              </a:spcBef>
              <a:spcAft>
                <a:spcPts val="0"/>
              </a:spcAft>
              <a:buClrTx/>
              <a:buSzTx/>
              <a:buFontTx/>
              <a:buNone/>
              <a:tabLst/>
              <a:defRPr/>
            </a:pPr>
            <a:r>
              <a:rPr lang="nb-NO" sz="1000" b="0" i="0" dirty="0">
                <a:solidFill>
                  <a:srgbClr val="333333"/>
                </a:solidFill>
                <a:effectLst/>
                <a:latin typeface="Inter"/>
              </a:rPr>
              <a:t>Tilsvarende </a:t>
            </a:r>
            <a:r>
              <a:rPr lang="nb-NO" sz="1000" b="1" i="0" dirty="0">
                <a:solidFill>
                  <a:srgbClr val="333333"/>
                </a:solidFill>
                <a:effectLst/>
                <a:latin typeface="Inter"/>
              </a:rPr>
              <a:t>resultater ble identifisert i en norsk studie</a:t>
            </a:r>
            <a:r>
              <a:rPr lang="nb-NO" sz="1000" b="0" i="0" dirty="0">
                <a:solidFill>
                  <a:srgbClr val="333333"/>
                </a:solidFill>
                <a:effectLst/>
                <a:latin typeface="Inter"/>
              </a:rPr>
              <a:t>, som viser at sykepleiere </a:t>
            </a:r>
            <a:r>
              <a:rPr lang="nb-NO" sz="1000" b="1" i="0" dirty="0">
                <a:solidFill>
                  <a:srgbClr val="333333"/>
                </a:solidFill>
                <a:effectLst/>
                <a:latin typeface="Inter"/>
              </a:rPr>
              <a:t>delvis kjenner til og føler seg usikre </a:t>
            </a:r>
            <a:r>
              <a:rPr lang="nb-NO" sz="1000" b="0" i="0" dirty="0">
                <a:solidFill>
                  <a:srgbClr val="333333"/>
                </a:solidFill>
                <a:effectLst/>
                <a:latin typeface="Inter"/>
              </a:rPr>
              <a:t>på hvilken rolle og oppgaver de har innen antibiotikastyring (</a:t>
            </a:r>
            <a:r>
              <a:rPr lang="en-GB" sz="1000" b="0" i="1" dirty="0">
                <a:solidFill>
                  <a:srgbClr val="333333"/>
                </a:solidFill>
                <a:effectLst/>
                <a:latin typeface="Inter"/>
              </a:rPr>
              <a:t>Hansen MJT, Storm M, </a:t>
            </a:r>
            <a:r>
              <a:rPr lang="en-GB" sz="1000" b="0" i="1" dirty="0" err="1">
                <a:solidFill>
                  <a:srgbClr val="333333"/>
                </a:solidFill>
                <a:effectLst/>
                <a:latin typeface="Inter"/>
              </a:rPr>
              <a:t>Syre</a:t>
            </a:r>
            <a:r>
              <a:rPr lang="en-GB" sz="1000" b="0" i="1" dirty="0">
                <a:solidFill>
                  <a:srgbClr val="333333"/>
                </a:solidFill>
                <a:effectLst/>
                <a:latin typeface="Inter"/>
              </a:rPr>
              <a:t> H, Dalen I, </a:t>
            </a:r>
            <a:r>
              <a:rPr lang="en-GB" sz="1000" b="0" i="1" dirty="0" err="1">
                <a:solidFill>
                  <a:srgbClr val="333333"/>
                </a:solidFill>
                <a:effectLst/>
                <a:latin typeface="Inter"/>
              </a:rPr>
              <a:t>Husebø</a:t>
            </a:r>
            <a:r>
              <a:rPr lang="en-GB" sz="1000" b="0" i="1" dirty="0">
                <a:solidFill>
                  <a:srgbClr val="333333"/>
                </a:solidFill>
                <a:effectLst/>
                <a:latin typeface="Inter"/>
              </a:rPr>
              <a:t> AML. Attitudes and self-efficacy towards infection prevention and control and antibiotic stewardship among nurses: a mixed-methods study. J Clin </a:t>
            </a:r>
            <a:r>
              <a:rPr lang="en-GB" sz="1000" b="0" i="1" dirty="0" err="1">
                <a:solidFill>
                  <a:srgbClr val="333333"/>
                </a:solidFill>
                <a:effectLst/>
                <a:latin typeface="Inter"/>
              </a:rPr>
              <a:t>Nurs</a:t>
            </a:r>
            <a:r>
              <a:rPr lang="en-GB" sz="1000" b="0" i="1" dirty="0">
                <a:solidFill>
                  <a:srgbClr val="333333"/>
                </a:solidFill>
                <a:effectLst/>
                <a:latin typeface="Inter"/>
              </a:rPr>
              <a:t>. 2023;32(17–18):6268–86. DOI: </a:t>
            </a:r>
            <a:r>
              <a:rPr lang="en-GB" sz="1000" b="0" i="1" u="sng" dirty="0">
                <a:effectLst/>
                <a:latin typeface="Inter"/>
                <a:hlinkClick r:id="rId3"/>
              </a:rPr>
              <a:t>10.1111/jocn.16657</a:t>
            </a:r>
            <a:r>
              <a:rPr lang="nb-NO" sz="1000" b="0" i="0" dirty="0">
                <a:solidFill>
                  <a:srgbClr val="333333"/>
                </a:solidFill>
                <a:effectLst/>
                <a:latin typeface="Inter"/>
              </a:rPr>
              <a:t>) </a:t>
            </a:r>
          </a:p>
          <a:p>
            <a:pPr marL="0" marR="0" lvl="0" indent="0" algn="l" defTabSz="1828080" rtl="0" eaLnBrk="1" fontAlgn="auto" latinLnBrk="0" hangingPunct="1">
              <a:lnSpc>
                <a:spcPct val="100000"/>
              </a:lnSpc>
              <a:spcBef>
                <a:spcPts val="0"/>
              </a:spcBef>
              <a:spcAft>
                <a:spcPts val="0"/>
              </a:spcAft>
              <a:buClrTx/>
              <a:buSzTx/>
              <a:buFontTx/>
              <a:buNone/>
              <a:tabLst/>
              <a:defRPr/>
            </a:pPr>
            <a:r>
              <a:rPr lang="nb-NO" sz="1000" dirty="0"/>
              <a:t>Så dette kunnskapshullet må vi være med å tette…</a:t>
            </a:r>
          </a:p>
          <a:p>
            <a:pPr defTabSz="457144">
              <a:defRPr/>
            </a:pPr>
            <a:r>
              <a:rPr lang="nb-NO" sz="1000" b="0" i="0" dirty="0">
                <a:solidFill>
                  <a:srgbClr val="333333"/>
                </a:solidFill>
                <a:effectLst/>
                <a:latin typeface="Inter"/>
              </a:rPr>
              <a:t>Resultatene fra en annen norsk studie tyder på at </a:t>
            </a:r>
            <a:r>
              <a:rPr lang="nb-NO" sz="1000" b="1" i="0" dirty="0">
                <a:solidFill>
                  <a:srgbClr val="333333"/>
                </a:solidFill>
                <a:effectLst/>
                <a:latin typeface="Inter"/>
              </a:rPr>
              <a:t>økt</a:t>
            </a:r>
            <a:r>
              <a:rPr lang="nb-NO" sz="1000" b="0" i="0" dirty="0">
                <a:solidFill>
                  <a:srgbClr val="333333"/>
                </a:solidFill>
                <a:effectLst/>
                <a:latin typeface="Inter"/>
              </a:rPr>
              <a:t> </a:t>
            </a:r>
            <a:r>
              <a:rPr lang="nb-NO" sz="1000" b="1" dirty="0"/>
              <a:t>kunnskap hos sykepleiere om antibiotikabruk kan bidra til økt involvering</a:t>
            </a:r>
            <a:r>
              <a:rPr lang="nb-NO" sz="1000" dirty="0">
                <a:solidFill>
                  <a:srgbClr val="333333"/>
                </a:solidFill>
                <a:latin typeface="Inter"/>
              </a:rPr>
              <a:t> </a:t>
            </a:r>
            <a:r>
              <a:rPr lang="nb-NO" sz="1000" b="0" dirty="0"/>
              <a:t>og dermed til bedre tverrfag samarbeid – og </a:t>
            </a:r>
          </a:p>
          <a:p>
            <a:pPr defTabSz="457144">
              <a:defRPr/>
            </a:pPr>
            <a:r>
              <a:rPr lang="nb-NO" sz="1000" b="1" dirty="0"/>
              <a:t>når sykepleier får mer kunnskap om antibiotika, så involverer de seg mer og opplever i mi</a:t>
            </a:r>
            <a:r>
              <a:rPr lang="nb-NO" sz="1000" b="1" dirty="0">
                <a:solidFill>
                  <a:srgbClr val="333333"/>
                </a:solidFill>
                <a:latin typeface="Inter"/>
              </a:rPr>
              <a:t>ndre grad barrierer </a:t>
            </a:r>
            <a:r>
              <a:rPr lang="nb-NO" sz="1000" b="0" dirty="0">
                <a:solidFill>
                  <a:srgbClr val="333333"/>
                </a:solidFill>
                <a:latin typeface="Inter"/>
              </a:rPr>
              <a:t>som hindrer dem fra å involvere seg i pasientens antibiotikabehandling</a:t>
            </a:r>
            <a:r>
              <a:rPr lang="nb-NO" sz="1000" b="0" i="1" dirty="0">
                <a:solidFill>
                  <a:srgbClr val="333333"/>
                </a:solidFill>
                <a:latin typeface="Inter"/>
              </a:rPr>
              <a:t>. (</a:t>
            </a:r>
            <a:r>
              <a:rPr lang="nb-NO" sz="1000" b="0" i="1" dirty="0">
                <a:hlinkClick r:id="rId4"/>
              </a:rPr>
              <a:t>A</a:t>
            </a:r>
            <a:r>
              <a:rPr lang="nb-NO" sz="1000" b="0" i="1" dirty="0"/>
              <a:t>rtikkel publisert i sykepleien 13. oktober 2022 </a:t>
            </a:r>
            <a:r>
              <a:rPr lang="nb-NO" sz="1000" b="0" i="1" dirty="0" err="1"/>
              <a:t>Doi-nr</a:t>
            </a:r>
            <a:r>
              <a:rPr lang="nb-NO" sz="1000" b="0" i="1" dirty="0"/>
              <a:t>: </a:t>
            </a:r>
            <a:r>
              <a:rPr lang="nb-NO" sz="1000" b="0" i="1" dirty="0">
                <a:hlinkClick r:id="rId4"/>
              </a:rPr>
              <a:t>10.4220/Sykepleiens.2022.90194</a:t>
            </a:r>
            <a:endParaRPr lang="nb-NO" sz="1000" b="0" i="1" dirty="0"/>
          </a:p>
          <a:p>
            <a:pPr defTabSz="457089">
              <a:defRPr/>
            </a:pPr>
            <a:endParaRPr lang="nb-NO" sz="1000" b="0" dirty="0"/>
          </a:p>
          <a:p>
            <a:endParaRPr lang="nb-NO" sz="1000" i="1" dirty="0"/>
          </a:p>
        </p:txBody>
      </p:sp>
      <p:sp>
        <p:nvSpPr>
          <p:cNvPr id="4" name="Slide Number Placeholder 3"/>
          <p:cNvSpPr>
            <a:spLocks noGrp="1"/>
          </p:cNvSpPr>
          <p:nvPr>
            <p:ph type="sldNum" sz="quarter" idx="10"/>
          </p:nvPr>
        </p:nvSpPr>
        <p:spPr/>
        <p:txBody>
          <a:bodyPr/>
          <a:lstStyle/>
          <a:p>
            <a:fld id="{57D46B6D-5B73-7A4C-984B-75E154DA9EA3}" type="slidenum">
              <a:rPr lang="nb-NO" smtClean="0"/>
              <a:t>8</a:t>
            </a:fld>
            <a:endParaRPr lang="nb-NO" dirty="0"/>
          </a:p>
        </p:txBody>
      </p:sp>
    </p:spTree>
    <p:extLst>
      <p:ext uri="{BB962C8B-B14F-4D97-AF65-F5344CB8AC3E}">
        <p14:creationId xmlns:p14="http://schemas.microsoft.com/office/powerpoint/2010/main" val="794786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1000" b="1" dirty="0"/>
              <a:t>KAN FJERNES</a:t>
            </a:r>
          </a:p>
          <a:p>
            <a:pPr defTabSz="457089">
              <a:defRPr/>
            </a:pPr>
            <a:endParaRPr lang="nb-NO" sz="900" b="1" dirty="0"/>
          </a:p>
          <a:p>
            <a:pPr defTabSz="457089">
              <a:defRPr/>
            </a:pPr>
            <a:r>
              <a:rPr lang="nb-NO" sz="900" b="1" dirty="0"/>
              <a:t>Det må en tverrfaglig tilnærming til for å bekjempe resistensproblematikken.</a:t>
            </a:r>
            <a:r>
              <a:rPr lang="nb-NO" sz="900" dirty="0"/>
              <a:t> </a:t>
            </a:r>
          </a:p>
          <a:p>
            <a:pPr defTabSz="457089">
              <a:defRPr/>
            </a:pPr>
            <a:r>
              <a:rPr lang="nb-NO" sz="900" dirty="0"/>
              <a:t>Det er et teamarbeid hvor vi er avhengig av hverandre., og </a:t>
            </a:r>
            <a:r>
              <a:rPr lang="nb-NO" sz="900" dirty="0">
                <a:solidFill>
                  <a:srgbClr val="219993"/>
                </a:solidFill>
              </a:rPr>
              <a:t>hvor vi har ulike roller og ansvarsområder, og et godt </a:t>
            </a:r>
            <a:r>
              <a:rPr lang="nb-NO" sz="900" dirty="0"/>
              <a:t>samarbeid mellom leger og sykepleier er avgjørende</a:t>
            </a:r>
          </a:p>
          <a:p>
            <a:pPr defTabSz="457089">
              <a:defRPr/>
            </a:pPr>
            <a:r>
              <a:rPr lang="nb-NO" sz="900" dirty="0">
                <a:solidFill>
                  <a:srgbClr val="219993"/>
                </a:solidFill>
              </a:rPr>
              <a:t>Antibiotikastyring – </a:t>
            </a:r>
            <a:r>
              <a:rPr lang="nb-NO" sz="900" dirty="0"/>
              <a:t>et lagspill og et samarbeid med pasienten i sentrum. </a:t>
            </a:r>
          </a:p>
          <a:p>
            <a:pPr defTabSz="457089">
              <a:defRPr/>
            </a:pPr>
            <a:r>
              <a:rPr lang="nb-NO" sz="900" dirty="0"/>
              <a:t>Det er derfor viktig å spille hverandre gode omkring dette temaet så resultatet blir til pasientens og samfunnets beste! </a:t>
            </a:r>
          </a:p>
          <a:p>
            <a:pPr defTabSz="1828080">
              <a:defRPr/>
            </a:pPr>
            <a:r>
              <a:rPr lang="nb-NO" sz="900" dirty="0"/>
              <a:t>– et tverrfaglig samarbeid må til for å få et best mulig resultat - og her er det viktig at du som sykepleier gjør din innstas og benytter din rolle AKTIVT! </a:t>
            </a:r>
          </a:p>
          <a:p>
            <a:pPr defTabSz="1828080">
              <a:defRPr/>
            </a:pPr>
            <a:r>
              <a:rPr lang="nb-NO" sz="900" dirty="0"/>
              <a:t>Det er viktig å se og bruke sykepleier effektivt, ettersom de har flere ansvarsområder innen antibiotikabehandling, slik kan summen av kunnskapen og samspillet mellom alle tiltakene være med å redusere utviklingen av antibiotikaresistens. </a:t>
            </a:r>
          </a:p>
          <a:p>
            <a:pPr defTabSz="1828080">
              <a:defRPr/>
            </a:pPr>
            <a:endParaRPr lang="nb-NO" sz="900" dirty="0"/>
          </a:p>
          <a:p>
            <a:pPr defTabSz="1828080">
              <a:defRPr/>
            </a:pPr>
            <a:r>
              <a:rPr lang="nb-NO" sz="900" dirty="0"/>
              <a:t>Ved økt kompetanse og økt «trygghet» omkring dette temaet vil det være lettere å være aktiv i avgjørelsene og dialogen med legene. </a:t>
            </a:r>
          </a:p>
          <a:p>
            <a:pPr defTabSz="1828080">
              <a:defRPr/>
            </a:pPr>
            <a:r>
              <a:rPr lang="nb-NO" sz="900" b="1" dirty="0"/>
              <a:t>God kommunikasjon med lege - og andre i temaet  - kan gi bedre antibiotikabehandling – og legene hører mer på sykepleierne enn man gjerne tror!</a:t>
            </a:r>
            <a:r>
              <a:rPr lang="nb-NO" sz="900" b="1" dirty="0">
                <a:sym typeface="Wingdings" panose="05000000000000000000" pitchFamily="2" charset="2"/>
              </a:rPr>
              <a:t></a:t>
            </a:r>
            <a:endParaRPr lang="nb-NO" sz="900" b="1" dirty="0"/>
          </a:p>
          <a:p>
            <a:pPr defTabSz="1828080">
              <a:defRPr/>
            </a:pPr>
            <a:endParaRPr lang="nb-NO" sz="900" dirty="0"/>
          </a:p>
          <a:p>
            <a:pPr defTabSz="457089" fontAlgn="base">
              <a:defRPr/>
            </a:pPr>
            <a:r>
              <a:rPr lang="nb-NO" sz="800" b="1" dirty="0"/>
              <a:t>Tilleggsinformasjon: </a:t>
            </a:r>
            <a:r>
              <a:rPr lang="nb-NO" sz="800" dirty="0"/>
              <a:t>I Handlingsplanen ønskes det kompetanseheving og implementasjon av retningslinjer for de som er involvert i administrasjon av Antibiotika - her nevnes sykepleiere spesielt! (Helse- og omsorgsdepartementet, 2016, s. 15) </a:t>
            </a:r>
          </a:p>
          <a:p>
            <a:pPr defTabSz="457089" fontAlgn="base">
              <a:defRPr/>
            </a:pPr>
            <a:endParaRPr lang="nb-NO" sz="900" dirty="0"/>
          </a:p>
          <a:p>
            <a:pPr marL="171409" indent="-171409" defTabSz="457089">
              <a:buFontTx/>
              <a:buChar char="-"/>
              <a:defRPr/>
            </a:pPr>
            <a:endParaRPr lang="nb-NO" sz="900" dirty="0"/>
          </a:p>
          <a:p>
            <a:pPr marL="171409" indent="-171409" defTabSz="457089">
              <a:buFontTx/>
              <a:buChar char="-"/>
              <a:defRPr/>
            </a:pPr>
            <a:endParaRPr lang="nb-NO" sz="900" dirty="0"/>
          </a:p>
          <a:p>
            <a:endParaRPr lang="nb-NO" sz="900" i="1" dirty="0"/>
          </a:p>
          <a:p>
            <a:endParaRPr lang="nb-NO" sz="1000" i="1" dirty="0"/>
          </a:p>
        </p:txBody>
      </p:sp>
      <p:sp>
        <p:nvSpPr>
          <p:cNvPr id="4" name="Slide Number Placeholder 3"/>
          <p:cNvSpPr>
            <a:spLocks noGrp="1"/>
          </p:cNvSpPr>
          <p:nvPr>
            <p:ph type="sldNum" sz="quarter" idx="10"/>
          </p:nvPr>
        </p:nvSpPr>
        <p:spPr/>
        <p:txBody>
          <a:bodyPr/>
          <a:lstStyle/>
          <a:p>
            <a:fld id="{57D46B6D-5B73-7A4C-984B-75E154DA9EA3}" type="slidenum">
              <a:rPr lang="nb-NO" smtClean="0"/>
              <a:t>9</a:t>
            </a:fld>
            <a:endParaRPr lang="nb-NO" dirty="0"/>
          </a:p>
        </p:txBody>
      </p:sp>
    </p:spTree>
    <p:extLst>
      <p:ext uri="{BB962C8B-B14F-4D97-AF65-F5344CB8AC3E}">
        <p14:creationId xmlns:p14="http://schemas.microsoft.com/office/powerpoint/2010/main" val="2864504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330935"/>
            <a:ext cx="7772400" cy="1364830"/>
          </a:xfrm>
        </p:spPr>
        <p:txBody>
          <a:bodyPr bIns="0" anchor="b" anchorCtr="0">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371600" y="2719651"/>
            <a:ext cx="6400800" cy="1351443"/>
          </a:xfrm>
        </p:spPr>
        <p:txBody>
          <a:bodyPr/>
          <a:lstStyle>
            <a:lvl1pPr marL="0" indent="0" algn="ctr">
              <a:buNone/>
              <a:defRPr cap="all">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5" name="Footer Placeholder 34"/>
          <p:cNvSpPr>
            <a:spLocks noGrp="1"/>
          </p:cNvSpPr>
          <p:nvPr>
            <p:ph type="ftr" sz="quarter" idx="11"/>
          </p:nvPr>
        </p:nvSpPr>
        <p:spPr/>
        <p:txBody>
          <a:bodyPr/>
          <a:lstStyle/>
          <a:p>
            <a:pPr algn="l"/>
            <a:endParaRPr lang="en-US" sz="2400" dirty="0"/>
          </a:p>
        </p:txBody>
      </p:sp>
      <p:sp>
        <p:nvSpPr>
          <p:cNvPr id="36" name="Slide Number Placeholder 35"/>
          <p:cNvSpPr>
            <a:spLocks noGrp="1"/>
          </p:cNvSpPr>
          <p:nvPr>
            <p:ph type="sldNum" sz="quarter" idx="12"/>
          </p:nvPr>
        </p:nvSpPr>
        <p:spPr/>
        <p:txBody>
          <a:bodyPr/>
          <a:lstStyle/>
          <a:p>
            <a:fld id="{5D310BF4-4FB1-EF42-A6F9-E197B72E94CF}" type="slidenum">
              <a:rPr lang="en-US"/>
              <a:pPr/>
              <a:t>‹#›</a:t>
            </a:fld>
            <a:endParaRPr lang="en-US" dirty="0"/>
          </a:p>
        </p:txBody>
      </p:sp>
      <p:sp>
        <p:nvSpPr>
          <p:cNvPr id="34" name="Date Placeholder 33"/>
          <p:cNvSpPr>
            <a:spLocks noGrp="1"/>
          </p:cNvSpPr>
          <p:nvPr>
            <p:ph type="dt" sz="half" idx="10"/>
          </p:nvPr>
        </p:nvSpPr>
        <p:spPr/>
        <p:txBody>
          <a:bodyPr/>
          <a:lstStyle/>
          <a:p>
            <a:fld id="{57C8CC9B-E4DD-4E58-A053-8C8E963B41EA}" type="datetime1">
              <a:rPr lang="en-US" smtClean="0"/>
              <a:t>2/27/2025</a:t>
            </a:fld>
            <a:endParaRPr lang="en-US" dirty="0"/>
          </a:p>
        </p:txBody>
      </p:sp>
      <p:pic>
        <p:nvPicPr>
          <p:cNvPr id="10" name="Picture 9" descr="logo asp rgb_01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3187" y="4097567"/>
            <a:ext cx="4278742" cy="2234638"/>
          </a:xfrm>
          <a:prstGeom prst="rect">
            <a:avLst/>
          </a:prstGeom>
        </p:spPr>
      </p:pic>
    </p:spTree>
    <p:extLst>
      <p:ext uri="{BB962C8B-B14F-4D97-AF65-F5344CB8AC3E}">
        <p14:creationId xmlns:p14="http://schemas.microsoft.com/office/powerpoint/2010/main" val="224328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oter Placeholder 17"/>
          <p:cNvSpPr>
            <a:spLocks noGrp="1"/>
          </p:cNvSpPr>
          <p:nvPr>
            <p:ph type="ftr" sz="quarter" idx="11"/>
          </p:nvPr>
        </p:nvSpPr>
        <p:spPr/>
        <p:txBody>
          <a:bodyPr/>
          <a:lstStyle/>
          <a:p>
            <a:pPr algn="l"/>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8CCCBD4B-CD41-498A-A753-CC8FE1D4A957}" type="datetime1">
              <a:rPr lang="en-US" smtClean="0"/>
              <a:t>2/27/2025</a:t>
            </a:fld>
            <a:endParaRPr lang="en-US" dirty="0"/>
          </a:p>
        </p:txBody>
      </p:sp>
    </p:spTree>
    <p:extLst>
      <p:ext uri="{BB962C8B-B14F-4D97-AF65-F5344CB8AC3E}">
        <p14:creationId xmlns:p14="http://schemas.microsoft.com/office/powerpoint/2010/main" val="226196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965580"/>
            <a:ext cx="3008313" cy="748104"/>
          </a:xfrm>
        </p:spPr>
        <p:txBody>
          <a:bodyPr anchor="b">
            <a:normAutofit/>
          </a:bodyPr>
          <a:lstStyle>
            <a:lvl1pPr algn="l">
              <a:defRPr sz="1800" b="1"/>
            </a:lvl1pPr>
          </a:lstStyle>
          <a:p>
            <a:r>
              <a:rPr lang="en-US"/>
              <a:t>Click to edit Master title style</a:t>
            </a:r>
          </a:p>
        </p:txBody>
      </p:sp>
      <p:sp>
        <p:nvSpPr>
          <p:cNvPr id="3" name="Content Placeholder 2"/>
          <p:cNvSpPr>
            <a:spLocks noGrp="1"/>
          </p:cNvSpPr>
          <p:nvPr>
            <p:ph idx="1"/>
          </p:nvPr>
        </p:nvSpPr>
        <p:spPr>
          <a:xfrm>
            <a:off x="3575050" y="1200449"/>
            <a:ext cx="5111750" cy="468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61565"/>
            <a:ext cx="3008313" cy="40275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Footer Placeholder 21"/>
          <p:cNvSpPr>
            <a:spLocks noGrp="1"/>
          </p:cNvSpPr>
          <p:nvPr>
            <p:ph type="ftr" sz="quarter" idx="11"/>
          </p:nvPr>
        </p:nvSpPr>
        <p:spPr/>
        <p:txBody>
          <a:bodyPr/>
          <a:lstStyle/>
          <a:p>
            <a:pPr algn="l"/>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4514E371-9B8B-449E-99A1-8FE7A57E0711}" type="datetime1">
              <a:rPr lang="en-US" smtClean="0"/>
              <a:t>2/27/2025</a:t>
            </a:fld>
            <a:endParaRPr lang="en-US" dirty="0"/>
          </a:p>
        </p:txBody>
      </p:sp>
    </p:spTree>
    <p:extLst>
      <p:ext uri="{BB962C8B-B14F-4D97-AF65-F5344CB8AC3E}">
        <p14:creationId xmlns:p14="http://schemas.microsoft.com/office/powerpoint/2010/main" val="24306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52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Footer Placeholder 20"/>
          <p:cNvSpPr>
            <a:spLocks noGrp="1"/>
          </p:cNvSpPr>
          <p:nvPr>
            <p:ph type="ftr" sz="quarter" idx="11"/>
          </p:nvPr>
        </p:nvSpPr>
        <p:spPr/>
        <p:txBody>
          <a:bodyPr/>
          <a:lstStyle/>
          <a:p>
            <a:pPr algn="l"/>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926FC0D6-F9BD-484D-AE91-F2BE7CE1589E}" type="datetime1">
              <a:rPr lang="en-US" smtClean="0"/>
              <a:t>2/27/2025</a:t>
            </a:fld>
            <a:endParaRPr lang="en-US" dirty="0"/>
          </a:p>
        </p:txBody>
      </p:sp>
    </p:spTree>
    <p:extLst>
      <p:ext uri="{BB962C8B-B14F-4D97-AF65-F5344CB8AC3E}">
        <p14:creationId xmlns:p14="http://schemas.microsoft.com/office/powerpoint/2010/main" val="73294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lgn="l"/>
            <a:endParaRPr lang="en-US" sz="2400" dirty="0"/>
          </a:p>
        </p:txBody>
      </p:sp>
      <p:sp>
        <p:nvSpPr>
          <p:cNvPr id="5" name="Date Placeholder 4"/>
          <p:cNvSpPr>
            <a:spLocks noGrp="1"/>
          </p:cNvSpPr>
          <p:nvPr>
            <p:ph type="dt" sz="half" idx="11"/>
          </p:nvPr>
        </p:nvSpPr>
        <p:spPr/>
        <p:txBody>
          <a:bodyPr/>
          <a:lstStyle/>
          <a:p>
            <a:fld id="{F44E9B5E-154C-4953-86D0-611B2632117F}" type="datetime1">
              <a:rPr lang="en-US" smtClean="0"/>
              <a:t>2/27/2025</a:t>
            </a:fld>
            <a:endParaRPr lang="en-US" dirty="0"/>
          </a:p>
        </p:txBody>
      </p:sp>
      <p:sp>
        <p:nvSpPr>
          <p:cNvPr id="6" name="Slide Number Placeholder 5"/>
          <p:cNvSpPr>
            <a:spLocks noGrp="1"/>
          </p:cNvSpPr>
          <p:nvPr>
            <p:ph type="sldNum" sz="quarter" idx="12"/>
          </p:nvPr>
        </p:nvSpPr>
        <p:spPr/>
        <p:txBody>
          <a:bodyPr/>
          <a:lstStyle/>
          <a:p>
            <a:fld id="{5D310BF4-4FB1-EF42-A6F9-E197B72E94CF}" type="slidenum">
              <a:rPr lang="en-US" smtClean="0"/>
              <a:pPr/>
              <a:t>‹#›</a:t>
            </a:fld>
            <a:endParaRPr lang="en-US" dirty="0"/>
          </a:p>
        </p:txBody>
      </p:sp>
    </p:spTree>
    <p:extLst>
      <p:ext uri="{BB962C8B-B14F-4D97-AF65-F5344CB8AC3E}">
        <p14:creationId xmlns:p14="http://schemas.microsoft.com/office/powerpoint/2010/main" val="127877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idx="1"/>
          </p:nvPr>
        </p:nvSpPr>
        <p:spPr>
          <a:xfrm>
            <a:off x="535482" y="2292500"/>
            <a:ext cx="8229600" cy="3579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7"/>
          <p:cNvSpPr>
            <a:spLocks noGrp="1"/>
          </p:cNvSpPr>
          <p:nvPr>
            <p:ph type="ftr" sz="quarter" idx="11"/>
          </p:nvPr>
        </p:nvSpPr>
        <p:spPr/>
        <p:txBody>
          <a:bodyPr/>
          <a:lstStyle/>
          <a:p>
            <a:pPr algn="l"/>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62903F07-9756-48E4-A611-28A908CE875D}" type="datetime1">
              <a:rPr lang="en-US" smtClean="0"/>
              <a:t>2/27/2025</a:t>
            </a:fld>
            <a:endParaRPr lang="en-US" dirty="0"/>
          </a:p>
        </p:txBody>
      </p:sp>
    </p:spTree>
    <p:extLst>
      <p:ext uri="{BB962C8B-B14F-4D97-AF65-F5344CB8AC3E}">
        <p14:creationId xmlns:p14="http://schemas.microsoft.com/office/powerpoint/2010/main" val="248290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20"/>
          <p:cNvSpPr>
            <a:spLocks noGrp="1"/>
          </p:cNvSpPr>
          <p:nvPr>
            <p:ph type="ftr" sz="quarter" idx="11"/>
          </p:nvPr>
        </p:nvSpPr>
        <p:spPr/>
        <p:txBody>
          <a:bodyPr/>
          <a:lstStyle/>
          <a:p>
            <a:pPr algn="l"/>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C1392A03-BB3F-48D5-95CC-7D66B3AC3456}" type="datetime1">
              <a:rPr lang="en-US" smtClean="0"/>
              <a:t>2/27/2025</a:t>
            </a:fld>
            <a:endParaRPr lang="en-US" dirty="0"/>
          </a:p>
        </p:txBody>
      </p:sp>
    </p:spTree>
    <p:extLst>
      <p:ext uri="{BB962C8B-B14F-4D97-AF65-F5344CB8AC3E}">
        <p14:creationId xmlns:p14="http://schemas.microsoft.com/office/powerpoint/2010/main" val="174714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Footer Placeholder 19"/>
          <p:cNvSpPr>
            <a:spLocks noGrp="1"/>
          </p:cNvSpPr>
          <p:nvPr>
            <p:ph type="ftr" sz="quarter" idx="11"/>
          </p:nvPr>
        </p:nvSpPr>
        <p:spPr/>
        <p:txBody>
          <a:bodyPr/>
          <a:lstStyle/>
          <a:p>
            <a:pPr algn="l"/>
            <a:endParaRPr lang="en-US" sz="2400" dirty="0"/>
          </a:p>
        </p:txBody>
      </p:sp>
      <p:sp>
        <p:nvSpPr>
          <p:cNvPr id="21" name="Slide Number Placeholder 20"/>
          <p:cNvSpPr>
            <a:spLocks noGrp="1"/>
          </p:cNvSpPr>
          <p:nvPr>
            <p:ph type="sldNum" sz="quarter" idx="12"/>
          </p:nvPr>
        </p:nvSpPr>
        <p:spPr/>
        <p:txBody>
          <a:bodyPr/>
          <a:lstStyle/>
          <a:p>
            <a:fld id="{5D310BF4-4FB1-EF42-A6F9-E197B72E94CF}" type="slidenum">
              <a:rPr lang="en-US"/>
              <a:pPr/>
              <a:t>‹#›</a:t>
            </a:fld>
            <a:endParaRPr lang="en-US" dirty="0"/>
          </a:p>
        </p:txBody>
      </p:sp>
      <p:sp>
        <p:nvSpPr>
          <p:cNvPr id="19" name="Date Placeholder 18"/>
          <p:cNvSpPr>
            <a:spLocks noGrp="1"/>
          </p:cNvSpPr>
          <p:nvPr>
            <p:ph type="dt" sz="half" idx="10"/>
          </p:nvPr>
        </p:nvSpPr>
        <p:spPr/>
        <p:txBody>
          <a:bodyPr/>
          <a:lstStyle/>
          <a:p>
            <a:fld id="{ABB0D854-99DF-4CAE-8D34-2A4E29E22C78}" type="datetime1">
              <a:rPr lang="en-US" smtClean="0"/>
              <a:t>2/27/2025</a:t>
            </a:fld>
            <a:endParaRPr lang="en-US" dirty="0"/>
          </a:p>
        </p:txBody>
      </p:sp>
    </p:spTree>
    <p:extLst>
      <p:ext uri="{BB962C8B-B14F-4D97-AF65-F5344CB8AC3E}">
        <p14:creationId xmlns:p14="http://schemas.microsoft.com/office/powerpoint/2010/main" val="357235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5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6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11"/>
          </p:nvPr>
        </p:nvSpPr>
        <p:spPr/>
        <p:txBody>
          <a:bodyPr/>
          <a:lstStyle/>
          <a:p>
            <a:pPr algn="l"/>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D4C041E0-3790-4A15-AC9E-5E85CE5DD21B}" type="datetime1">
              <a:rPr lang="en-US" smtClean="0"/>
              <a:t>2/27/2025</a:t>
            </a:fld>
            <a:endParaRPr lang="en-US" dirty="0"/>
          </a:p>
        </p:txBody>
      </p:sp>
    </p:spTree>
    <p:extLst>
      <p:ext uri="{BB962C8B-B14F-4D97-AF65-F5344CB8AC3E}">
        <p14:creationId xmlns:p14="http://schemas.microsoft.com/office/powerpoint/2010/main" val="271725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79150" y="137274"/>
            <a:ext cx="750765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23"/>
          <p:cNvSpPr>
            <a:spLocks noGrp="1"/>
          </p:cNvSpPr>
          <p:nvPr>
            <p:ph type="ftr" sz="quarter" idx="11"/>
          </p:nvPr>
        </p:nvSpPr>
        <p:spPr/>
        <p:txBody>
          <a:bodyPr/>
          <a:lstStyle/>
          <a:p>
            <a:pPr algn="l"/>
            <a:endParaRPr lang="en-US" sz="2400" dirty="0"/>
          </a:p>
        </p:txBody>
      </p:sp>
      <p:sp>
        <p:nvSpPr>
          <p:cNvPr id="25" name="Slide Number Placeholder 24"/>
          <p:cNvSpPr>
            <a:spLocks noGrp="1"/>
          </p:cNvSpPr>
          <p:nvPr>
            <p:ph type="sldNum" sz="quarter" idx="12"/>
          </p:nvPr>
        </p:nvSpPr>
        <p:spPr/>
        <p:txBody>
          <a:bodyPr/>
          <a:lstStyle/>
          <a:p>
            <a:fld id="{5D310BF4-4FB1-EF42-A6F9-E197B72E94CF}" type="slidenum">
              <a:rPr lang="en-US"/>
              <a:pPr/>
              <a:t>‹#›</a:t>
            </a:fld>
            <a:endParaRPr lang="en-US" dirty="0"/>
          </a:p>
        </p:txBody>
      </p:sp>
      <p:sp>
        <p:nvSpPr>
          <p:cNvPr id="23" name="Date Placeholder 22"/>
          <p:cNvSpPr>
            <a:spLocks noGrp="1"/>
          </p:cNvSpPr>
          <p:nvPr>
            <p:ph type="dt" sz="half" idx="10"/>
          </p:nvPr>
        </p:nvSpPr>
        <p:spPr/>
        <p:txBody>
          <a:bodyPr/>
          <a:lstStyle/>
          <a:p>
            <a:fld id="{0E760A8C-386A-48C1-9822-754E24DFB1D1}" type="datetime1">
              <a:rPr lang="en-US" smtClean="0"/>
              <a:t>2/27/2025</a:t>
            </a:fld>
            <a:endParaRPr lang="en-US" dirty="0"/>
          </a:p>
        </p:txBody>
      </p:sp>
    </p:spTree>
    <p:extLst>
      <p:ext uri="{BB962C8B-B14F-4D97-AF65-F5344CB8AC3E}">
        <p14:creationId xmlns:p14="http://schemas.microsoft.com/office/powerpoint/2010/main" val="244884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9" name="Footer Placeholder 18"/>
          <p:cNvSpPr>
            <a:spLocks noGrp="1"/>
          </p:cNvSpPr>
          <p:nvPr>
            <p:ph type="ftr" sz="quarter" idx="11"/>
          </p:nvPr>
        </p:nvSpPr>
        <p:spPr/>
        <p:txBody>
          <a:bodyPr/>
          <a:lstStyle/>
          <a:p>
            <a:pPr algn="l"/>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11B79660-032F-4B57-B3AA-57486EF1239A}" type="datetime1">
              <a:rPr lang="en-US" smtClean="0"/>
              <a:t>2/27/2025</a:t>
            </a:fld>
            <a:endParaRPr lang="en-US" dirty="0"/>
          </a:p>
        </p:txBody>
      </p:sp>
    </p:spTree>
    <p:extLst>
      <p:ext uri="{BB962C8B-B14F-4D97-AF65-F5344CB8AC3E}">
        <p14:creationId xmlns:p14="http://schemas.microsoft.com/office/powerpoint/2010/main" val="271141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19" name="Footer Placeholder 18"/>
          <p:cNvSpPr>
            <a:spLocks noGrp="1"/>
          </p:cNvSpPr>
          <p:nvPr>
            <p:ph type="ftr" sz="quarter" idx="11"/>
          </p:nvPr>
        </p:nvSpPr>
        <p:spPr/>
        <p:txBody>
          <a:bodyPr/>
          <a:lstStyle/>
          <a:p>
            <a:pPr algn="l"/>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9BA0C94C-AD9F-45F4-A8B2-EE54640D3E4C}" type="datetime1">
              <a:rPr lang="en-US" smtClean="0"/>
              <a:t>2/27/2025</a:t>
            </a:fld>
            <a:endParaRPr lang="en-US" dirty="0"/>
          </a:p>
        </p:txBody>
      </p:sp>
    </p:spTree>
    <p:extLst>
      <p:ext uri="{BB962C8B-B14F-4D97-AF65-F5344CB8AC3E}">
        <p14:creationId xmlns:p14="http://schemas.microsoft.com/office/powerpoint/2010/main" val="297889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8" name="Footer Placeholder 17"/>
          <p:cNvSpPr>
            <a:spLocks noGrp="1"/>
          </p:cNvSpPr>
          <p:nvPr>
            <p:ph type="ftr" sz="quarter" idx="11"/>
          </p:nvPr>
        </p:nvSpPr>
        <p:spPr/>
        <p:txBody>
          <a:bodyPr/>
          <a:lstStyle/>
          <a:p>
            <a:pPr algn="l"/>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FC1ED9B1-3880-4D06-A6A9-B9023A6E26B9}" type="datetime1">
              <a:rPr lang="en-US" smtClean="0"/>
              <a:t>2/27/2025</a:t>
            </a:fld>
            <a:endParaRPr lang="en-US" dirty="0"/>
          </a:p>
        </p:txBody>
      </p:sp>
    </p:spTree>
    <p:extLst>
      <p:ext uri="{BB962C8B-B14F-4D97-AF65-F5344CB8AC3E}">
        <p14:creationId xmlns:p14="http://schemas.microsoft.com/office/powerpoint/2010/main" val="252605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35482" y="11495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5482" y="2292500"/>
            <a:ext cx="8229600" cy="3579262"/>
          </a:xfrm>
          <a:prstGeom prst="rect">
            <a:avLst/>
          </a:prstGeom>
        </p:spPr>
        <p:txBody>
          <a:bodyPr vert="horz" lIns="144000" tIns="1800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7" name="Footer Placeholder 16"/>
          <p:cNvSpPr>
            <a:spLocks noGrp="1"/>
          </p:cNvSpPr>
          <p:nvPr>
            <p:ph type="ftr" sz="quarter" idx="3"/>
          </p:nvPr>
        </p:nvSpPr>
        <p:spPr>
          <a:xfrm>
            <a:off x="0" y="5980649"/>
            <a:ext cx="7020000" cy="626400"/>
          </a:xfrm>
          <a:prstGeom prst="rect">
            <a:avLst/>
          </a:prstGeom>
          <a:blipFill rotWithShape="1">
            <a:blip r:embed="rId16"/>
            <a:stretch>
              <a:fillRect/>
            </a:stretch>
          </a:blipFill>
        </p:spPr>
        <p:txBody>
          <a:bodyPr vert="horz" lIns="540000" tIns="45720" rIns="91440" bIns="93600" rtlCol="0" anchor="ctr"/>
          <a:lstStyle>
            <a:lvl1pPr algn="ctr">
              <a:defRPr sz="1200">
                <a:solidFill>
                  <a:srgbClr val="219993"/>
                </a:solidFill>
              </a:defRPr>
            </a:lvl1pPr>
          </a:lstStyle>
          <a:p>
            <a:pPr algn="l"/>
            <a:endParaRPr lang="en-US" sz="2400" dirty="0"/>
          </a:p>
        </p:txBody>
      </p:sp>
      <p:sp>
        <p:nvSpPr>
          <p:cNvPr id="18" name="Date Placeholder 17"/>
          <p:cNvSpPr>
            <a:spLocks noGrp="1"/>
          </p:cNvSpPr>
          <p:nvPr>
            <p:ph type="dt" sz="half" idx="2"/>
          </p:nvPr>
        </p:nvSpPr>
        <p:spPr>
          <a:xfrm>
            <a:off x="5401592" y="6112781"/>
            <a:ext cx="1275684" cy="365125"/>
          </a:xfrm>
          <a:prstGeom prst="rect">
            <a:avLst/>
          </a:prstGeom>
        </p:spPr>
        <p:txBody>
          <a:bodyPr vert="horz" lIns="91440" tIns="45720" rIns="91440" bIns="45720" rtlCol="0" anchor="ctr"/>
          <a:lstStyle>
            <a:lvl1pPr algn="r">
              <a:defRPr sz="1800" baseline="0">
                <a:solidFill>
                  <a:srgbClr val="219993"/>
                </a:solidFill>
              </a:defRPr>
            </a:lvl1pPr>
          </a:lstStyle>
          <a:p>
            <a:fld id="{A778A144-7081-4621-9FA7-E316DE6EBC01}" type="datetime1">
              <a:rPr lang="en-US" smtClean="0"/>
              <a:t>2/27/2025</a:t>
            </a:fld>
            <a:endParaRPr lang="en-US" dirty="0"/>
          </a:p>
        </p:txBody>
      </p:sp>
      <p:sp>
        <p:nvSpPr>
          <p:cNvPr id="19" name="Slide Number Placeholder 18"/>
          <p:cNvSpPr>
            <a:spLocks noGrp="1"/>
          </p:cNvSpPr>
          <p:nvPr>
            <p:ph type="sldNum" sz="quarter" idx="4"/>
          </p:nvPr>
        </p:nvSpPr>
        <p:spPr>
          <a:xfrm>
            <a:off x="7207200" y="5980649"/>
            <a:ext cx="1936800" cy="626400"/>
          </a:xfrm>
          <a:prstGeom prst="rect">
            <a:avLst/>
          </a:prstGeom>
          <a:blipFill rotWithShape="1">
            <a:blip r:embed="rId17"/>
            <a:stretch>
              <a:fillRect/>
            </a:stretch>
          </a:blipFill>
        </p:spPr>
        <p:txBody>
          <a:bodyPr vert="horz" lIns="144000" tIns="45720" rIns="91440" bIns="45720" rtlCol="0" anchor="ctr"/>
          <a:lstStyle>
            <a:lvl1pPr algn="ctr">
              <a:defRPr sz="1800" baseline="0">
                <a:solidFill>
                  <a:srgbClr val="2EC4BB"/>
                </a:solidFill>
              </a:defRPr>
            </a:lvl1pPr>
          </a:lstStyle>
          <a:p>
            <a:fld id="{5D310BF4-4FB1-EF42-A6F9-E197B72E94CF}" type="slidenum">
              <a:rPr lang="en-US"/>
              <a:pPr/>
              <a:t>‹#›</a:t>
            </a:fld>
            <a:endParaRPr lang="en-US" dirty="0"/>
          </a:p>
        </p:txBody>
      </p:sp>
    </p:spTree>
    <p:extLst>
      <p:ext uri="{BB962C8B-B14F-4D97-AF65-F5344CB8AC3E}">
        <p14:creationId xmlns:p14="http://schemas.microsoft.com/office/powerpoint/2010/main" val="296454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9" r:id="rId8"/>
    <p:sldLayoutId id="2147483655" r:id="rId9"/>
    <p:sldLayoutId id="2147483660" r:id="rId10"/>
    <p:sldLayoutId id="2147483656" r:id="rId11"/>
    <p:sldLayoutId id="2147483657" r:id="rId12"/>
    <p:sldLayoutId id="2147483661" r:id="rId13"/>
  </p:sldLayoutIdLst>
  <p:hf sldNum="0" hdr="0" ftr="0" dt="0"/>
  <p:txStyles>
    <p:titleStyle>
      <a:lvl1pPr algn="l" defTabSz="4572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youtube.com/watch?v=HLaGmQJNlE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imeo.com/83223330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e.kahoot.it/share/er-du-antibiotikasmart-kortversjon/35a164d0-70ec-4feb-b652-26977cb6310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kahoot.it/"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doi.org/10.1016/j.ajic.2017.12.016" TargetMode="External"/><Relationship Id="rId13" Type="http://schemas.openxmlformats.org/officeDocument/2006/relationships/hyperlink" Target="https://doi.org/10.1111/jocn.16657" TargetMode="External"/><Relationship Id="rId3" Type="http://schemas.openxmlformats.org/officeDocument/2006/relationships/hyperlink" Target="https://doi.org/10.4220/Sykepleiens.2022.90194" TargetMode="External"/><Relationship Id="rId7" Type="http://schemas.openxmlformats.org/officeDocument/2006/relationships/hyperlink" Target="https://www.regjeringen.no/contentassets/915655269bc04a47928fce917e4b25f5/handlingsplan-antibiotikaresistens.pdf" TargetMode="External"/><Relationship Id="rId12" Type="http://schemas.openxmlformats.org/officeDocument/2006/relationships/hyperlink" Target="https://s100.copyright.com/AppDispatchServlet?publisherName=ELS&amp;contentID=S0195670119303135&amp;orderBeanReset=tru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doi.org/" TargetMode="External"/><Relationship Id="rId11" Type="http://schemas.openxmlformats.org/officeDocument/2006/relationships/hyperlink" Target="https://doi-org.ezproxy.uio.no/10.1016/j.jhin.2019.08.001" TargetMode="External"/><Relationship Id="rId5" Type="http://schemas.openxmlformats.org/officeDocument/2006/relationships/hyperlink" Target="https://www.sciencedirect.com/science/article/pii/S1198743X17304895" TargetMode="External"/><Relationship Id="rId10" Type="http://schemas.openxmlformats.org/officeDocument/2006/relationships/hyperlink" Target="https://www-sciencedirect-com.ezproxy.uio.no/science/journal/01956701/103/3" TargetMode="External"/><Relationship Id="rId4" Type="http://schemas.openxmlformats.org/officeDocument/2006/relationships/hyperlink" Target="https://vimeo.com/832233300" TargetMode="External"/><Relationship Id="rId9" Type="http://schemas.openxmlformats.org/officeDocument/2006/relationships/hyperlink" Target="https://www-sciencedirect-com.ezproxy.uio.no/science/article/pii/S0195670119303135?via%3Dihub#!"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pnas.org/content/115/15/E3463" TargetMode="External"/><Relationship Id="rId3" Type="http://schemas.openxmlformats.org/officeDocument/2006/relationships/hyperlink" Target="https://lovdata.no/lov/2005-04-01-15/%C2%A73-2" TargetMode="External"/><Relationship Id="rId7" Type="http://schemas.openxmlformats.org/officeDocument/2006/relationships/hyperlink" Target="https://doi.org/10.1086/510393"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doi.org/10.1093/cid/civ697" TargetMode="External"/><Relationship Id="rId5" Type="http://schemas.openxmlformats.org/officeDocument/2006/relationships/hyperlink" Target="https://doi.org/10.1016/j.ajic.2012.04.336" TargetMode="External"/><Relationship Id="rId4" Type="http://schemas.openxmlformats.org/officeDocument/2006/relationships/hyperlink" Target="https://lovdata.no/dokument/SF/forskrift/2019-03-15-4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866733838?share=copy"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antibiotika.no/wp-content/uploads/2018/05/Gruppe-4.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3743"/>
            <a:ext cx="7772400" cy="2098305"/>
          </a:xfrm>
        </p:spPr>
        <p:txBody>
          <a:bodyPr>
            <a:normAutofit/>
          </a:bodyPr>
          <a:lstStyle/>
          <a:p>
            <a:r>
              <a:rPr lang="nb-NO" sz="4000" b="1" dirty="0">
                <a:solidFill>
                  <a:srgbClr val="2EC4BB"/>
                </a:solidFill>
              </a:rPr>
              <a:t>SYKEPLEIERENS ROLLE I ARBEIDET MOT ANTIBIOTIKARESISISTENS - </a:t>
            </a:r>
            <a:endParaRPr lang="en-US" sz="4000" b="1" dirty="0">
              <a:solidFill>
                <a:srgbClr val="1A7674"/>
              </a:solidFill>
            </a:endParaRPr>
          </a:p>
        </p:txBody>
      </p:sp>
      <p:sp>
        <p:nvSpPr>
          <p:cNvPr id="3" name="Subtitle 2"/>
          <p:cNvSpPr>
            <a:spLocks noGrp="1"/>
          </p:cNvSpPr>
          <p:nvPr>
            <p:ph type="subTitle" idx="1"/>
          </p:nvPr>
        </p:nvSpPr>
        <p:spPr>
          <a:xfrm>
            <a:off x="1371600" y="2352907"/>
            <a:ext cx="6400800" cy="2137032"/>
          </a:xfrm>
        </p:spPr>
        <p:txBody>
          <a:bodyPr>
            <a:normAutofit/>
          </a:bodyPr>
          <a:lstStyle/>
          <a:p>
            <a:endParaRPr lang="nb-NO" dirty="0"/>
          </a:p>
          <a:p>
            <a:endParaRPr lang="nb-NO" b="1" dirty="0">
              <a:solidFill>
                <a:srgbClr val="2EC4BB"/>
              </a:solidFill>
            </a:endParaRPr>
          </a:p>
          <a:p>
            <a:r>
              <a:rPr lang="nb-NO" sz="3800" b="1" dirty="0">
                <a:solidFill>
                  <a:srgbClr val="2EC4BB"/>
                </a:solidFill>
              </a:rPr>
              <a:t>Hvordan KAN DU bidra?</a:t>
            </a:r>
            <a:endParaRPr lang="nb-NO" sz="3800" dirty="0">
              <a:solidFill>
                <a:srgbClr val="2EC4BB"/>
              </a:solidFill>
            </a:endParaRPr>
          </a:p>
        </p:txBody>
      </p:sp>
    </p:spTree>
    <p:extLst>
      <p:ext uri="{BB962C8B-B14F-4D97-AF65-F5344CB8AC3E}">
        <p14:creationId xmlns:p14="http://schemas.microsoft.com/office/powerpoint/2010/main" val="302758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ilde av en mannlig sykepleier i hvit spl.uniform">
            <a:extLst>
              <a:ext uri="{FF2B5EF4-FFF2-40B4-BE49-F238E27FC236}">
                <a16:creationId xmlns:a16="http://schemas.microsoft.com/office/drawing/2014/main" id="{1DD276AC-3A5B-4DFD-9F40-D5BC84A68E2F}"/>
              </a:ext>
            </a:extLst>
          </p:cNvPr>
          <p:cNvPicPr>
            <a:picLocks noChangeAspect="1"/>
          </p:cNvPicPr>
          <p:nvPr/>
        </p:nvPicPr>
        <p:blipFill rotWithShape="1">
          <a:blip r:embed="rId3">
            <a:extLst>
              <a:ext uri="{28A0092B-C50C-407E-A947-70E740481C1C}">
                <a14:useLocalDpi xmlns:a14="http://schemas.microsoft.com/office/drawing/2010/main" val="0"/>
              </a:ext>
            </a:extLst>
          </a:blip>
          <a:srcRect t="8742" r="-2" b="45615"/>
          <a:stretch/>
        </p:blipFill>
        <p:spPr>
          <a:xfrm>
            <a:off x="5372177" y="3721994"/>
            <a:ext cx="3561585" cy="3169593"/>
          </a:xfrm>
          <a:prstGeom prst="rect">
            <a:avLst/>
          </a:prstGeom>
          <a:noFill/>
        </p:spPr>
      </p:pic>
      <p:sp>
        <p:nvSpPr>
          <p:cNvPr id="2" name="Title 1">
            <a:extLst>
              <a:ext uri="{FF2B5EF4-FFF2-40B4-BE49-F238E27FC236}">
                <a16:creationId xmlns:a16="http://schemas.microsoft.com/office/drawing/2014/main" id="{683D4E99-B072-4F2B-AAB6-42F24D579CDA}"/>
              </a:ext>
            </a:extLst>
          </p:cNvPr>
          <p:cNvSpPr>
            <a:spLocks noGrp="1"/>
          </p:cNvSpPr>
          <p:nvPr>
            <p:ph type="title"/>
          </p:nvPr>
        </p:nvSpPr>
        <p:spPr>
          <a:xfrm>
            <a:off x="535482" y="1149500"/>
            <a:ext cx="8229600" cy="1143000"/>
          </a:xfrm>
        </p:spPr>
        <p:txBody>
          <a:bodyPr anchor="ctr">
            <a:noAutofit/>
          </a:bodyPr>
          <a:lstStyle/>
          <a:p>
            <a:pPr>
              <a:lnSpc>
                <a:spcPct val="90000"/>
              </a:lnSpc>
            </a:pPr>
            <a:r>
              <a:rPr lang="en-US" dirty="0" err="1"/>
              <a:t>Sykepleierens</a:t>
            </a:r>
            <a:r>
              <a:rPr lang="en-US" dirty="0"/>
              <a:t> </a:t>
            </a:r>
            <a:r>
              <a:rPr lang="en-US" dirty="0" err="1"/>
              <a:t>ulike</a:t>
            </a:r>
            <a:r>
              <a:rPr lang="en-US" dirty="0"/>
              <a:t> </a:t>
            </a:r>
            <a:r>
              <a:rPr lang="en-US" dirty="0" err="1"/>
              <a:t>oppgaver</a:t>
            </a:r>
            <a:r>
              <a:rPr lang="en-US" dirty="0"/>
              <a:t> </a:t>
            </a:r>
            <a:r>
              <a:rPr lang="en-US" dirty="0" err="1"/>
              <a:t>i</a:t>
            </a:r>
            <a:r>
              <a:rPr lang="en-US" dirty="0"/>
              <a:t>  </a:t>
            </a:r>
            <a:r>
              <a:rPr lang="en-US" dirty="0" err="1"/>
              <a:t>antibiotikabehandling</a:t>
            </a:r>
            <a:r>
              <a:rPr lang="en-US" dirty="0"/>
              <a:t> </a:t>
            </a:r>
            <a:r>
              <a:rPr lang="en-US" dirty="0" err="1"/>
              <a:t>og</a:t>
            </a:r>
            <a:r>
              <a:rPr lang="en-US" dirty="0"/>
              <a:t> -</a:t>
            </a:r>
            <a:r>
              <a:rPr lang="en-US" dirty="0" err="1"/>
              <a:t>styring</a:t>
            </a:r>
            <a:endParaRPr lang="en-GB" dirty="0"/>
          </a:p>
        </p:txBody>
      </p:sp>
      <p:sp>
        <p:nvSpPr>
          <p:cNvPr id="3" name="Content Placeholder 2">
            <a:extLst>
              <a:ext uri="{FF2B5EF4-FFF2-40B4-BE49-F238E27FC236}">
                <a16:creationId xmlns:a16="http://schemas.microsoft.com/office/drawing/2014/main" id="{169F7EAE-409B-4593-833A-A787993358BE}"/>
              </a:ext>
            </a:extLst>
          </p:cNvPr>
          <p:cNvSpPr>
            <a:spLocks noGrp="1"/>
          </p:cNvSpPr>
          <p:nvPr>
            <p:ph sz="half" idx="1"/>
          </p:nvPr>
        </p:nvSpPr>
        <p:spPr>
          <a:xfrm>
            <a:off x="535481" y="2533650"/>
            <a:ext cx="4836695" cy="4324350"/>
          </a:xfrm>
        </p:spPr>
        <p:txBody>
          <a:bodyPr>
            <a:normAutofit/>
          </a:bodyPr>
          <a:lstStyle/>
          <a:p>
            <a:r>
              <a:rPr lang="en-US" sz="2800" dirty="0" err="1">
                <a:solidFill>
                  <a:schemeClr val="tx1"/>
                </a:solidFill>
              </a:rPr>
              <a:t>Smittevernsansvarlig</a:t>
            </a:r>
            <a:endParaRPr lang="en-US" sz="2800" dirty="0">
              <a:solidFill>
                <a:schemeClr val="tx1"/>
              </a:solidFill>
            </a:endParaRPr>
          </a:p>
          <a:p>
            <a:r>
              <a:rPr lang="en-US" sz="2800" dirty="0" err="1">
                <a:solidFill>
                  <a:schemeClr val="tx1"/>
                </a:solidFill>
              </a:rPr>
              <a:t>Infeksjonsforebygger</a:t>
            </a:r>
            <a:endParaRPr lang="en-US" sz="2800" dirty="0">
              <a:solidFill>
                <a:schemeClr val="tx1"/>
              </a:solidFill>
            </a:endParaRPr>
          </a:p>
          <a:p>
            <a:r>
              <a:rPr lang="en-US" sz="2800" dirty="0" err="1">
                <a:solidFill>
                  <a:schemeClr val="tx1"/>
                </a:solidFill>
              </a:rPr>
              <a:t>Observatør</a:t>
            </a:r>
            <a:r>
              <a:rPr lang="en-US" sz="2800" dirty="0">
                <a:solidFill>
                  <a:schemeClr val="tx1"/>
                </a:solidFill>
              </a:rPr>
              <a:t> </a:t>
            </a:r>
            <a:r>
              <a:rPr lang="en-US" sz="2800" dirty="0" err="1">
                <a:solidFill>
                  <a:schemeClr val="tx1"/>
                </a:solidFill>
              </a:rPr>
              <a:t>og</a:t>
            </a:r>
            <a:r>
              <a:rPr lang="en-US" sz="2800" dirty="0">
                <a:solidFill>
                  <a:schemeClr val="tx1"/>
                </a:solidFill>
              </a:rPr>
              <a:t> </a:t>
            </a:r>
            <a:r>
              <a:rPr lang="en-US" sz="2800" dirty="0" err="1">
                <a:solidFill>
                  <a:schemeClr val="tx1"/>
                </a:solidFill>
              </a:rPr>
              <a:t>datasamler</a:t>
            </a:r>
            <a:r>
              <a:rPr lang="en-US" sz="2800" dirty="0">
                <a:solidFill>
                  <a:schemeClr val="tx1"/>
                </a:solidFill>
              </a:rPr>
              <a:t> </a:t>
            </a:r>
            <a:endParaRPr lang="en-US" sz="2800" dirty="0">
              <a:solidFill>
                <a:schemeClr val="tx1"/>
              </a:solidFill>
              <a:highlight>
                <a:srgbClr val="FF0000"/>
              </a:highlight>
            </a:endParaRPr>
          </a:p>
          <a:p>
            <a:r>
              <a:rPr lang="en-US" sz="2800" dirty="0" err="1">
                <a:solidFill>
                  <a:schemeClr val="tx1"/>
                </a:solidFill>
              </a:rPr>
              <a:t>Prøvetaker</a:t>
            </a:r>
            <a:endParaRPr lang="en-US" sz="2800" dirty="0">
              <a:solidFill>
                <a:schemeClr val="tx1"/>
              </a:solidFill>
            </a:endParaRPr>
          </a:p>
          <a:p>
            <a:r>
              <a:rPr lang="en-US" sz="2800" dirty="0" err="1">
                <a:solidFill>
                  <a:schemeClr val="tx1"/>
                </a:solidFill>
              </a:rPr>
              <a:t>Medisinadministrator</a:t>
            </a:r>
            <a:r>
              <a:rPr lang="en-US" sz="2800" dirty="0">
                <a:solidFill>
                  <a:schemeClr val="tx1"/>
                </a:solidFill>
              </a:rPr>
              <a:t>  </a:t>
            </a:r>
          </a:p>
          <a:p>
            <a:r>
              <a:rPr lang="en-US" sz="2800" dirty="0" err="1">
                <a:solidFill>
                  <a:schemeClr val="tx1"/>
                </a:solidFill>
              </a:rPr>
              <a:t>Revurderer</a:t>
            </a:r>
            <a:endParaRPr lang="en-US" sz="2800" dirty="0">
              <a:solidFill>
                <a:schemeClr val="tx1"/>
              </a:solidFill>
            </a:endParaRPr>
          </a:p>
          <a:p>
            <a:r>
              <a:rPr lang="en-US" sz="2800" dirty="0" err="1">
                <a:solidFill>
                  <a:schemeClr val="tx1"/>
                </a:solidFill>
              </a:rPr>
              <a:t>Koordinator</a:t>
            </a:r>
            <a:endParaRPr lang="en-US" sz="2800" dirty="0">
              <a:solidFill>
                <a:srgbClr val="FF0000"/>
              </a:solidFill>
            </a:endParaRPr>
          </a:p>
          <a:p>
            <a:r>
              <a:rPr lang="en-US" sz="2800" dirty="0" err="1">
                <a:solidFill>
                  <a:schemeClr val="tx1"/>
                </a:solidFill>
              </a:rPr>
              <a:t>Kommunikator</a:t>
            </a:r>
            <a:endParaRPr lang="en-US" sz="2800" dirty="0">
              <a:solidFill>
                <a:schemeClr val="tx1"/>
              </a:solidFill>
            </a:endParaRPr>
          </a:p>
          <a:p>
            <a:endParaRPr lang="en-GB" dirty="0"/>
          </a:p>
        </p:txBody>
      </p:sp>
    </p:spTree>
    <p:extLst>
      <p:ext uri="{BB962C8B-B14F-4D97-AF65-F5344CB8AC3E}">
        <p14:creationId xmlns:p14="http://schemas.microsoft.com/office/powerpoint/2010/main" val="51908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lustrasjon som viser at alle i det tverrfaglige teamet inkludert vaskepersonell må huske på håndhygiene: alle man til pumpe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8999"/>
            <a:ext cx="9001127" cy="3388801"/>
          </a:xfrm>
          <a:prstGeom prst="rect">
            <a:avLst/>
          </a:prstGeom>
        </p:spPr>
      </p:pic>
      <p:sp>
        <p:nvSpPr>
          <p:cNvPr id="3" name="Rectangle 2"/>
          <p:cNvSpPr/>
          <p:nvPr/>
        </p:nvSpPr>
        <p:spPr>
          <a:xfrm>
            <a:off x="1789043" y="6540802"/>
            <a:ext cx="4393096" cy="276999"/>
          </a:xfrm>
          <a:prstGeom prst="rect">
            <a:avLst/>
          </a:prstGeom>
        </p:spPr>
        <p:txBody>
          <a:bodyPr wrap="square">
            <a:spAutoFit/>
          </a:bodyPr>
          <a:lstStyle/>
          <a:p>
            <a:pPr marL="653">
              <a:buClr>
                <a:srgbClr val="F07F09"/>
              </a:buClr>
              <a:buSzPct val="76000"/>
            </a:pPr>
            <a:r>
              <a:rPr lang="nb-NO" sz="1200" b="1" spc="-1" dirty="0">
                <a:solidFill>
                  <a:srgbClr val="000000"/>
                </a:solidFill>
                <a:uFill>
                  <a:solidFill>
                    <a:srgbClr val="FFFFFF"/>
                  </a:solidFill>
                </a:uFill>
                <a:ea typeface="Microsoft YaHei"/>
              </a:rPr>
              <a:t>Illustrasjon: TEGNEHANNE for FHI, Folkehelseinstituttet</a:t>
            </a:r>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11</a:t>
            </a:fld>
            <a:endParaRPr lang="en-US" dirty="0">
              <a:solidFill>
                <a:schemeClr val="tx1"/>
              </a:solidFill>
            </a:endParaRPr>
          </a:p>
        </p:txBody>
      </p:sp>
      <p:sp>
        <p:nvSpPr>
          <p:cNvPr id="5" name="Rectangle 4"/>
          <p:cNvSpPr/>
          <p:nvPr/>
        </p:nvSpPr>
        <p:spPr>
          <a:xfrm>
            <a:off x="495300" y="1865238"/>
            <a:ext cx="8401051" cy="2246769"/>
          </a:xfrm>
          <a:prstGeom prst="rect">
            <a:avLst/>
          </a:prstGeom>
        </p:spPr>
        <p:txBody>
          <a:bodyPr wrap="square">
            <a:spAutoFit/>
          </a:bodyPr>
          <a:lstStyle/>
          <a:p>
            <a:pPr marL="343553" indent="-342900">
              <a:buClr>
                <a:srgbClr val="F07F09"/>
              </a:buClr>
              <a:buSzPct val="76000"/>
              <a:buFont typeface="Arial" panose="020B0604020202020204" pitchFamily="34" charset="0"/>
              <a:buChar char="•"/>
            </a:pPr>
            <a:r>
              <a:rPr lang="nb-NO" sz="2000" dirty="0"/>
              <a:t>Sykepleier har en viktig rolle i å sikre godt smittevern!</a:t>
            </a:r>
          </a:p>
          <a:p>
            <a:pPr marL="343553" indent="-342900">
              <a:buClr>
                <a:srgbClr val="F07F09"/>
              </a:buClr>
              <a:buSzPct val="76000"/>
              <a:buFont typeface="Arial" panose="020B0604020202020204" pitchFamily="34" charset="0"/>
              <a:buChar char="•"/>
            </a:pPr>
            <a:r>
              <a:rPr lang="nb-NO" sz="2000" dirty="0"/>
              <a:t>Ofte ansvarlig for </a:t>
            </a:r>
            <a:r>
              <a:rPr lang="nb-NO" sz="2000" b="1" dirty="0">
                <a:solidFill>
                  <a:srgbClr val="219993"/>
                </a:solidFill>
              </a:rPr>
              <a:t>iverksettelse og gjennomføring </a:t>
            </a:r>
            <a:r>
              <a:rPr lang="nb-NO" sz="2000" dirty="0"/>
              <a:t>av smittevernsrutiner</a:t>
            </a:r>
          </a:p>
          <a:p>
            <a:pPr marL="343553" indent="-342900">
              <a:buClr>
                <a:srgbClr val="F07F09"/>
              </a:buClr>
              <a:buSzPct val="76000"/>
              <a:buFont typeface="Arial" panose="020B0604020202020204" pitchFamily="34" charset="0"/>
              <a:buChar char="•"/>
            </a:pPr>
            <a:r>
              <a:rPr lang="nb-NO" sz="2000" b="1" dirty="0">
                <a:solidFill>
                  <a:srgbClr val="219993"/>
                </a:solidFill>
              </a:rPr>
              <a:t>Basale smittevernsrutiner </a:t>
            </a:r>
            <a:r>
              <a:rPr lang="nb-NO" sz="2000" dirty="0"/>
              <a:t>er viktige tiltak for å begrense spredning av </a:t>
            </a:r>
            <a:r>
              <a:rPr lang="nb-NO" sz="2000" dirty="0" err="1"/>
              <a:t>antibiotikaresistente</a:t>
            </a:r>
            <a:r>
              <a:rPr lang="nb-NO" sz="2000" dirty="0"/>
              <a:t> bakterier! </a:t>
            </a:r>
          </a:p>
          <a:p>
            <a:pPr marL="343553" indent="-342900">
              <a:buClr>
                <a:srgbClr val="F07F09"/>
              </a:buClr>
              <a:buSzPct val="76000"/>
              <a:buFont typeface="Arial" panose="020B0604020202020204" pitchFamily="34" charset="0"/>
              <a:buChar char="•"/>
            </a:pPr>
            <a:r>
              <a:rPr lang="nb-NO" sz="2000" dirty="0"/>
              <a:t>HAI rammer 5-15 % av alle pasienter –</a:t>
            </a:r>
            <a:r>
              <a:rPr lang="nb-NO" altLang="en-US" sz="2000" b="1" dirty="0"/>
              <a:t>75 % av resistensbyrden er assosierte med HAI</a:t>
            </a:r>
          </a:p>
          <a:p>
            <a:pPr marL="653">
              <a:buClr>
                <a:srgbClr val="F07F09"/>
              </a:buClr>
              <a:buSzPct val="76000"/>
            </a:pPr>
            <a:endParaRPr lang="nb-NO" sz="2000" dirty="0"/>
          </a:p>
        </p:txBody>
      </p:sp>
      <p:sp>
        <p:nvSpPr>
          <p:cNvPr id="6" name="Title 5"/>
          <p:cNvSpPr txBox="1">
            <a:spLocks noGrp="1"/>
          </p:cNvSpPr>
          <p:nvPr>
            <p:ph type="title" idx="4294967295"/>
          </p:nvPr>
        </p:nvSpPr>
        <p:spPr>
          <a:xfrm>
            <a:off x="495300" y="1141787"/>
            <a:ext cx="819149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dirty="0">
                <a:ln>
                  <a:noFill/>
                </a:ln>
                <a:solidFill>
                  <a:schemeClr val="tx1"/>
                </a:solidFill>
                <a:effectLst/>
                <a:uLnTx/>
                <a:uFillTx/>
                <a:latin typeface="+mj-lt"/>
                <a:ea typeface="+mn-ea"/>
                <a:cs typeface="+mn-cs"/>
              </a:rPr>
              <a:t>Sykepleieren – smittevernansvarlig </a:t>
            </a:r>
            <a:endParaRPr kumimoji="0" lang="en-US" sz="44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47381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B314-90DB-36BD-09A4-0C0DD13AC9E0}"/>
              </a:ext>
            </a:extLst>
          </p:cNvPr>
          <p:cNvSpPr>
            <a:spLocks noGrp="1"/>
          </p:cNvSpPr>
          <p:nvPr>
            <p:ph type="title"/>
          </p:nvPr>
        </p:nvSpPr>
        <p:spPr/>
        <p:txBody>
          <a:bodyPr>
            <a:normAutofit fontScale="90000"/>
          </a:bodyPr>
          <a:lstStyle/>
          <a:p>
            <a:r>
              <a:rPr lang="nb-NO" sz="4400" spc="-1" dirty="0">
                <a:solidFill>
                  <a:schemeClr val="tx1"/>
                </a:solidFill>
                <a:uFill>
                  <a:solidFill>
                    <a:srgbClr val="FFFFFF"/>
                  </a:solidFill>
                </a:uFill>
              </a:rPr>
              <a:t>Sykepleieren – infeksjonsforebygger</a:t>
            </a:r>
            <a:endParaRPr lang="en-GB" dirty="0"/>
          </a:p>
        </p:txBody>
      </p:sp>
      <p:sp>
        <p:nvSpPr>
          <p:cNvPr id="3" name="Content Placeholder 2">
            <a:extLst>
              <a:ext uri="{FF2B5EF4-FFF2-40B4-BE49-F238E27FC236}">
                <a16:creationId xmlns:a16="http://schemas.microsoft.com/office/drawing/2014/main" id="{4CB7915A-F044-93F1-52C1-908B5EED8150}"/>
              </a:ext>
            </a:extLst>
          </p:cNvPr>
          <p:cNvSpPr>
            <a:spLocks noGrp="1"/>
          </p:cNvSpPr>
          <p:nvPr>
            <p:ph idx="1"/>
          </p:nvPr>
        </p:nvSpPr>
        <p:spPr>
          <a:xfrm>
            <a:off x="535482" y="2292499"/>
            <a:ext cx="8229600" cy="4248978"/>
          </a:xfrm>
        </p:spPr>
        <p:txBody>
          <a:bodyPr>
            <a:normAutofit fontScale="70000" lnSpcReduction="20000"/>
          </a:bodyPr>
          <a:lstStyle/>
          <a:p>
            <a:pPr marL="343553">
              <a:buClr>
                <a:srgbClr val="F07F09"/>
              </a:buClr>
              <a:buSzPct val="76000"/>
            </a:pPr>
            <a:r>
              <a:rPr lang="nb-NO" sz="2800" spc="-1" dirty="0">
                <a:solidFill>
                  <a:schemeClr val="tx1"/>
                </a:solidFill>
                <a:uFill>
                  <a:solidFill>
                    <a:srgbClr val="FFFFFF"/>
                  </a:solidFill>
                </a:uFill>
              </a:rPr>
              <a:t>Gode infeksjonsforebyggende tiltak gir faglig forsvarlig sykepleie og vil bidra til mindre </a:t>
            </a:r>
            <a:r>
              <a:rPr lang="nb-NO" sz="2800" spc="-1" dirty="0" err="1">
                <a:solidFill>
                  <a:schemeClr val="tx1"/>
                </a:solidFill>
                <a:uFill>
                  <a:solidFill>
                    <a:srgbClr val="FFFFFF"/>
                  </a:solidFill>
                </a:uFill>
              </a:rPr>
              <a:t>antibiotikaresistens</a:t>
            </a:r>
            <a:endParaRPr lang="nb-NO" sz="2800" spc="-1" dirty="0">
              <a:solidFill>
                <a:schemeClr val="tx1"/>
              </a:solidFill>
              <a:uFill>
                <a:solidFill>
                  <a:srgbClr val="FFFFFF"/>
                </a:solidFill>
              </a:uFill>
            </a:endParaRPr>
          </a:p>
          <a:p>
            <a:pPr marL="653" indent="0">
              <a:buClr>
                <a:srgbClr val="F07F09"/>
              </a:buClr>
              <a:buSzPct val="76000"/>
              <a:buNone/>
            </a:pPr>
            <a:endParaRPr lang="nb-NO" sz="2800" spc="-1" dirty="0">
              <a:solidFill>
                <a:schemeClr val="tx1"/>
              </a:solidFill>
              <a:uFill>
                <a:solidFill>
                  <a:srgbClr val="FFFFFF"/>
                </a:solidFill>
              </a:uFill>
            </a:endParaRPr>
          </a:p>
          <a:p>
            <a:pPr marL="343553">
              <a:buClr>
                <a:srgbClr val="F07F09"/>
              </a:buClr>
              <a:buSzPct val="76000"/>
            </a:pPr>
            <a:r>
              <a:rPr lang="nb-NO" sz="2800" b="1" dirty="0" err="1"/>
              <a:t>Antibiotikastyring</a:t>
            </a:r>
            <a:r>
              <a:rPr lang="nb-NO" sz="2800" b="1" dirty="0"/>
              <a:t> </a:t>
            </a:r>
            <a:r>
              <a:rPr lang="nb-NO" sz="2800" b="1" dirty="0" err="1"/>
              <a:t>forebyggenede</a:t>
            </a:r>
            <a:r>
              <a:rPr lang="nb-NO" sz="2800" b="1" dirty="0"/>
              <a:t> tiltak med fo</a:t>
            </a:r>
            <a:r>
              <a:rPr lang="nb-NO" sz="2800" b="1" spc="-1" dirty="0">
                <a:solidFill>
                  <a:schemeClr val="tx1"/>
                </a:solidFill>
                <a:uFill>
                  <a:solidFill>
                    <a:srgbClr val="FFFFFF"/>
                  </a:solidFill>
                </a:uFill>
                <a:ea typeface="Microsoft YaHei"/>
              </a:rPr>
              <a:t>kus på: </a:t>
            </a:r>
          </a:p>
          <a:p>
            <a:pPr marL="457853" indent="-457200">
              <a:buClr>
                <a:srgbClr val="F07F09"/>
              </a:buClr>
              <a:buSzPct val="76000"/>
              <a:buFont typeface="Wingdings" panose="05000000000000000000" pitchFamily="2" charset="2"/>
              <a:buChar char="ü"/>
            </a:pPr>
            <a:r>
              <a:rPr lang="nb-NO" sz="2600" spc="-1" dirty="0">
                <a:solidFill>
                  <a:schemeClr val="tx1"/>
                </a:solidFill>
                <a:uFill>
                  <a:solidFill>
                    <a:srgbClr val="FFFFFF"/>
                  </a:solidFill>
                </a:uFill>
                <a:ea typeface="Microsoft YaHei"/>
              </a:rPr>
              <a:t>gode toalettvaner </a:t>
            </a:r>
          </a:p>
          <a:p>
            <a:pPr marL="457853" indent="-457200">
              <a:buClr>
                <a:srgbClr val="F07F09"/>
              </a:buClr>
              <a:buSzPct val="76000"/>
              <a:buFont typeface="Wingdings" panose="05000000000000000000" pitchFamily="2" charset="2"/>
              <a:buChar char="ü"/>
            </a:pPr>
            <a:r>
              <a:rPr lang="nb-NO" sz="2600" spc="-1" dirty="0">
                <a:solidFill>
                  <a:schemeClr val="tx1"/>
                </a:solidFill>
                <a:uFill>
                  <a:solidFill>
                    <a:srgbClr val="FFFFFF"/>
                  </a:solidFill>
                </a:uFill>
                <a:ea typeface="Microsoft YaHei"/>
              </a:rPr>
              <a:t>god hygiene og smittevern </a:t>
            </a:r>
          </a:p>
          <a:p>
            <a:pPr marL="457853" indent="-457200">
              <a:buClr>
                <a:srgbClr val="F07F09"/>
              </a:buClr>
              <a:buSzPct val="76000"/>
              <a:buFont typeface="Wingdings" panose="05000000000000000000" pitchFamily="2" charset="2"/>
              <a:buChar char="ü"/>
            </a:pPr>
            <a:r>
              <a:rPr lang="nb-NO" sz="2600" spc="-1" dirty="0">
                <a:solidFill>
                  <a:schemeClr val="tx1"/>
                </a:solidFill>
                <a:uFill>
                  <a:solidFill>
                    <a:srgbClr val="FFFFFF"/>
                  </a:solidFill>
                </a:uFill>
                <a:ea typeface="Microsoft YaHei"/>
              </a:rPr>
              <a:t>god </a:t>
            </a:r>
            <a:r>
              <a:rPr lang="en-US" sz="2600" dirty="0" err="1">
                <a:solidFill>
                  <a:schemeClr val="tx1"/>
                </a:solidFill>
              </a:rPr>
              <a:t>ernæring</a:t>
            </a:r>
            <a:endParaRPr lang="en-US" sz="2600" dirty="0">
              <a:solidFill>
                <a:schemeClr val="tx1"/>
              </a:solidFill>
            </a:endParaRPr>
          </a:p>
          <a:p>
            <a:pPr marL="457853" indent="-457200">
              <a:buClr>
                <a:srgbClr val="F07F09"/>
              </a:buClr>
              <a:buSzPct val="76000"/>
              <a:buFont typeface="Wingdings" panose="05000000000000000000" pitchFamily="2" charset="2"/>
              <a:buChar char="ü"/>
            </a:pPr>
            <a:r>
              <a:rPr lang="en-US" sz="2600" dirty="0" err="1">
                <a:solidFill>
                  <a:schemeClr val="tx1"/>
                </a:solidFill>
              </a:rPr>
              <a:t>inntak</a:t>
            </a:r>
            <a:r>
              <a:rPr lang="en-US" sz="2600" dirty="0">
                <a:solidFill>
                  <a:schemeClr val="tx1"/>
                </a:solidFill>
              </a:rPr>
              <a:t> </a:t>
            </a:r>
            <a:r>
              <a:rPr lang="en-US" sz="2600" dirty="0" err="1">
                <a:solidFill>
                  <a:schemeClr val="tx1"/>
                </a:solidFill>
              </a:rPr>
              <a:t>av</a:t>
            </a:r>
            <a:r>
              <a:rPr lang="en-US" sz="2600" dirty="0">
                <a:solidFill>
                  <a:schemeClr val="tx1"/>
                </a:solidFill>
              </a:rPr>
              <a:t> </a:t>
            </a:r>
            <a:r>
              <a:rPr lang="en-US" sz="2600" dirty="0" err="1">
                <a:solidFill>
                  <a:schemeClr val="tx1"/>
                </a:solidFill>
              </a:rPr>
              <a:t>drikke</a:t>
            </a:r>
            <a:endParaRPr lang="en-US" sz="2600" dirty="0">
              <a:solidFill>
                <a:schemeClr val="tx1"/>
              </a:solidFill>
            </a:endParaRPr>
          </a:p>
          <a:p>
            <a:pPr marL="457853" indent="-457200">
              <a:buClr>
                <a:srgbClr val="F07F09"/>
              </a:buClr>
              <a:buSzPct val="76000"/>
              <a:buFont typeface="Wingdings" panose="05000000000000000000" pitchFamily="2" charset="2"/>
              <a:buChar char="ü"/>
            </a:pPr>
            <a:r>
              <a:rPr lang="en-US" sz="2600" dirty="0" err="1">
                <a:solidFill>
                  <a:schemeClr val="tx1"/>
                </a:solidFill>
              </a:rPr>
              <a:t>søvn</a:t>
            </a:r>
            <a:endParaRPr lang="en-US" sz="2600" dirty="0">
              <a:solidFill>
                <a:schemeClr val="tx1"/>
              </a:solidFill>
            </a:endParaRPr>
          </a:p>
          <a:p>
            <a:pPr marL="457853" indent="-457200">
              <a:buClr>
                <a:srgbClr val="F07F09"/>
              </a:buClr>
              <a:buSzPct val="76000"/>
              <a:buFont typeface="Wingdings" panose="05000000000000000000" pitchFamily="2" charset="2"/>
              <a:buChar char="ü"/>
            </a:pPr>
            <a:r>
              <a:rPr lang="en-US" sz="2600" dirty="0" err="1">
                <a:solidFill>
                  <a:schemeClr val="tx1"/>
                </a:solidFill>
              </a:rPr>
              <a:t>fysisk</a:t>
            </a:r>
            <a:r>
              <a:rPr lang="en-US" sz="2600" dirty="0">
                <a:solidFill>
                  <a:schemeClr val="tx1"/>
                </a:solidFill>
              </a:rPr>
              <a:t> </a:t>
            </a:r>
            <a:r>
              <a:rPr lang="en-US" sz="2600" dirty="0" err="1">
                <a:solidFill>
                  <a:schemeClr val="tx1"/>
                </a:solidFill>
              </a:rPr>
              <a:t>aktivitet</a:t>
            </a:r>
            <a:r>
              <a:rPr lang="en-US" sz="2600" dirty="0">
                <a:solidFill>
                  <a:schemeClr val="tx1"/>
                </a:solidFill>
              </a:rPr>
              <a:t> </a:t>
            </a:r>
          </a:p>
          <a:p>
            <a:pPr marL="457853" indent="-457200">
              <a:buClr>
                <a:srgbClr val="F07F09"/>
              </a:buClr>
              <a:buSzPct val="76000"/>
              <a:buFont typeface="Wingdings" panose="05000000000000000000" pitchFamily="2" charset="2"/>
              <a:buChar char="ü"/>
            </a:pPr>
            <a:r>
              <a:rPr lang="en-US" sz="2600" dirty="0" err="1">
                <a:solidFill>
                  <a:schemeClr val="tx1"/>
                </a:solidFill>
              </a:rPr>
              <a:t>mobilisering</a:t>
            </a:r>
            <a:r>
              <a:rPr lang="en-US" sz="2600" dirty="0">
                <a:solidFill>
                  <a:schemeClr val="tx1"/>
                </a:solidFill>
              </a:rPr>
              <a:t> </a:t>
            </a:r>
            <a:r>
              <a:rPr lang="en-US" sz="2600" dirty="0" err="1">
                <a:solidFill>
                  <a:schemeClr val="tx1"/>
                </a:solidFill>
              </a:rPr>
              <a:t>og</a:t>
            </a:r>
            <a:r>
              <a:rPr lang="en-US" sz="2600" dirty="0">
                <a:solidFill>
                  <a:schemeClr val="tx1"/>
                </a:solidFill>
              </a:rPr>
              <a:t> </a:t>
            </a:r>
            <a:r>
              <a:rPr lang="en-US" sz="2600" dirty="0" err="1">
                <a:solidFill>
                  <a:schemeClr val="tx1"/>
                </a:solidFill>
              </a:rPr>
              <a:t>trykksårforebygging</a:t>
            </a:r>
            <a:r>
              <a:rPr lang="en-US" sz="2600" dirty="0">
                <a:solidFill>
                  <a:schemeClr val="tx1"/>
                </a:solidFill>
              </a:rPr>
              <a:t> </a:t>
            </a:r>
            <a:r>
              <a:rPr lang="en-US" sz="2600" dirty="0" err="1">
                <a:solidFill>
                  <a:schemeClr val="tx1"/>
                </a:solidFill>
              </a:rPr>
              <a:t>osv</a:t>
            </a:r>
            <a:endParaRPr lang="en-US" sz="2600" dirty="0">
              <a:solidFill>
                <a:schemeClr val="tx1"/>
              </a:solidFill>
            </a:endParaRPr>
          </a:p>
          <a:p>
            <a:pPr marL="457853" indent="-457200">
              <a:buClr>
                <a:srgbClr val="F07F09"/>
              </a:buClr>
              <a:buSzPct val="76000"/>
              <a:buFont typeface="Wingdings" panose="05000000000000000000" pitchFamily="2" charset="2"/>
              <a:buChar char="ü"/>
            </a:pPr>
            <a:r>
              <a:rPr lang="en-US" sz="2600" spc="-1" dirty="0" err="1">
                <a:solidFill>
                  <a:schemeClr val="tx1"/>
                </a:solidFill>
                <a:uFill>
                  <a:solidFill>
                    <a:srgbClr val="FFFFFF"/>
                  </a:solidFill>
                </a:uFill>
                <a:ea typeface="Microsoft YaHei"/>
              </a:rPr>
              <a:t>vaksiner</a:t>
            </a:r>
            <a:endParaRPr lang="nb-NO" sz="2600" spc="-1" dirty="0">
              <a:solidFill>
                <a:schemeClr val="tx1"/>
              </a:solidFill>
              <a:uFill>
                <a:solidFill>
                  <a:srgbClr val="FFFFFF"/>
                </a:solidFill>
              </a:uFill>
              <a:ea typeface="Microsoft YaHei"/>
            </a:endParaRPr>
          </a:p>
          <a:p>
            <a:pPr marL="653" indent="0">
              <a:buClr>
                <a:srgbClr val="F07F09"/>
              </a:buClr>
              <a:buSzPct val="76000"/>
              <a:buNone/>
            </a:pPr>
            <a:endParaRPr lang="nb-NO" sz="2800" b="1" spc="-1" dirty="0">
              <a:solidFill>
                <a:srgbClr val="000000"/>
              </a:solidFill>
              <a:uFill>
                <a:solidFill>
                  <a:srgbClr val="FFFFFF"/>
                </a:solidFill>
              </a:uFill>
              <a:ea typeface="Microsoft YaHei"/>
            </a:endParaRPr>
          </a:p>
          <a:p>
            <a:pPr marL="653" indent="0">
              <a:buClr>
                <a:srgbClr val="F07F09"/>
              </a:buClr>
              <a:buSzPct val="76000"/>
              <a:buNone/>
            </a:pPr>
            <a:r>
              <a:rPr lang="nb-NO" sz="2800" b="1" spc="-1" dirty="0">
                <a:solidFill>
                  <a:srgbClr val="000000"/>
                </a:solidFill>
                <a:uFill>
                  <a:solidFill>
                    <a:srgbClr val="FFFFFF"/>
                  </a:solidFill>
                </a:uFill>
                <a:ea typeface="Microsoft YaHei"/>
              </a:rPr>
              <a:t>Ingen infeksjon - ingen antibiotikabruk!</a:t>
            </a:r>
          </a:p>
          <a:p>
            <a:endParaRPr lang="en-GB" dirty="0"/>
          </a:p>
        </p:txBody>
      </p:sp>
      <p:pic>
        <p:nvPicPr>
          <p:cNvPr id="4" name="Picture 3" descr="Bilde av gammel dame">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246688" y="3825930"/>
            <a:ext cx="2897311" cy="3032070"/>
          </a:xfrm>
          <a:prstGeom prst="rect">
            <a:avLst/>
          </a:prstGeom>
        </p:spPr>
      </p:pic>
    </p:spTree>
    <p:extLst>
      <p:ext uri="{BB962C8B-B14F-4D97-AF65-F5344CB8AC3E}">
        <p14:creationId xmlns:p14="http://schemas.microsoft.com/office/powerpoint/2010/main" val="288817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Lise</a:t>
            </a:r>
          </a:p>
        </p:txBody>
      </p:sp>
      <p:sp>
        <p:nvSpPr>
          <p:cNvPr id="3" name="Content Placeholder 2"/>
          <p:cNvSpPr>
            <a:spLocks noGrp="1"/>
          </p:cNvSpPr>
          <p:nvPr>
            <p:ph idx="1"/>
          </p:nvPr>
        </p:nvSpPr>
        <p:spPr>
          <a:xfrm>
            <a:off x="1607914" y="3843896"/>
            <a:ext cx="7605040" cy="4388011"/>
          </a:xfrm>
        </p:spPr>
        <p:txBody>
          <a:bodyPr/>
          <a:lstStyle/>
          <a:p>
            <a:endParaRPr lang="nb-NO" dirty="0"/>
          </a:p>
        </p:txBody>
      </p:sp>
      <p:pic>
        <p:nvPicPr>
          <p:cNvPr id="1026" name="Picture 1" descr="Bilde av gammel d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28108"/>
            <a:ext cx="9030985" cy="54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08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637" y="2430448"/>
            <a:ext cx="2580362" cy="2421791"/>
          </a:xfrm>
          <a:prstGeom prst="rect">
            <a:avLst/>
          </a:prstGeom>
        </p:spPr>
      </p:pic>
      <p:sp>
        <p:nvSpPr>
          <p:cNvPr id="2" name="Title 1"/>
          <p:cNvSpPr>
            <a:spLocks noGrp="1"/>
          </p:cNvSpPr>
          <p:nvPr>
            <p:ph type="title"/>
          </p:nvPr>
        </p:nvSpPr>
        <p:spPr>
          <a:xfrm>
            <a:off x="535482" y="889348"/>
            <a:ext cx="8229600" cy="978999"/>
          </a:xfrm>
        </p:spPr>
        <p:txBody>
          <a:bodyPr>
            <a:noAutofit/>
          </a:bodyPr>
          <a:lstStyle/>
          <a:p>
            <a:r>
              <a:rPr lang="nb-NO" sz="4000" dirty="0">
                <a:solidFill>
                  <a:schemeClr val="tx1"/>
                </a:solidFill>
              </a:rPr>
              <a:t>Sykepleieren – observatør, datasamler  </a:t>
            </a:r>
          </a:p>
        </p:txBody>
      </p:sp>
      <p:sp>
        <p:nvSpPr>
          <p:cNvPr id="3" name="Content Placeholder 2"/>
          <p:cNvSpPr>
            <a:spLocks noGrp="1"/>
          </p:cNvSpPr>
          <p:nvPr>
            <p:ph idx="1"/>
          </p:nvPr>
        </p:nvSpPr>
        <p:spPr>
          <a:xfrm>
            <a:off x="304800" y="2159876"/>
            <a:ext cx="8460282" cy="4469524"/>
          </a:xfrm>
        </p:spPr>
        <p:txBody>
          <a:bodyPr>
            <a:normAutofit fontScale="92500" lnSpcReduction="20000"/>
          </a:bodyPr>
          <a:lstStyle/>
          <a:p>
            <a:pPr marL="342900"/>
            <a:r>
              <a:rPr lang="nb-NO" sz="2800" dirty="0">
                <a:solidFill>
                  <a:schemeClr val="tx1"/>
                </a:solidFill>
              </a:rPr>
              <a:t>Observerer pasientene systematisk hele døgnet</a:t>
            </a:r>
          </a:p>
          <a:p>
            <a:pPr marL="0" indent="0">
              <a:buNone/>
            </a:pPr>
            <a:endParaRPr lang="nb-NO" sz="2800" b="1" dirty="0">
              <a:solidFill>
                <a:schemeClr val="tx1"/>
              </a:solidFill>
            </a:endParaRPr>
          </a:p>
          <a:p>
            <a:pPr marL="0" indent="0">
              <a:buNone/>
            </a:pPr>
            <a:r>
              <a:rPr lang="nb-NO" sz="2600" b="1" dirty="0">
                <a:solidFill>
                  <a:schemeClr val="tx1"/>
                </a:solidFill>
              </a:rPr>
              <a:t>Observerer den kliniske effekten/responsen av antibiotika:</a:t>
            </a:r>
          </a:p>
          <a:p>
            <a:pPr>
              <a:buFont typeface="Arial" panose="020B0604020202020204" pitchFamily="34" charset="0"/>
              <a:buChar char="•"/>
            </a:pPr>
            <a:r>
              <a:rPr lang="nb-NO" sz="2600" dirty="0">
                <a:solidFill>
                  <a:schemeClr val="tx1"/>
                </a:solidFill>
              </a:rPr>
              <a:t>Allmenntilstand – endres denne?</a:t>
            </a:r>
          </a:p>
          <a:p>
            <a:pPr marL="342900"/>
            <a:r>
              <a:rPr lang="nb-NO" sz="2600" dirty="0">
                <a:solidFill>
                  <a:schemeClr val="tx1"/>
                </a:solidFill>
              </a:rPr>
              <a:t>Vitale parametere </a:t>
            </a:r>
          </a:p>
          <a:p>
            <a:pPr marL="342900"/>
            <a:r>
              <a:rPr lang="nb-NO" sz="2600" dirty="0">
                <a:solidFill>
                  <a:schemeClr val="tx1"/>
                </a:solidFill>
              </a:rPr>
              <a:t>Bivirkninger</a:t>
            </a:r>
          </a:p>
          <a:p>
            <a:pPr>
              <a:buFont typeface="Arial" panose="020B0604020202020204" pitchFamily="34" charset="0"/>
              <a:buChar char="•"/>
            </a:pPr>
            <a:r>
              <a:rPr lang="nb-NO" sz="2600" dirty="0">
                <a:solidFill>
                  <a:schemeClr val="tx1"/>
                </a:solidFill>
              </a:rPr>
              <a:t>Allergiske reaksjoner</a:t>
            </a:r>
          </a:p>
          <a:p>
            <a:pPr marL="342900"/>
            <a:r>
              <a:rPr lang="nb-NO" sz="2600" dirty="0">
                <a:solidFill>
                  <a:schemeClr val="tx1"/>
                </a:solidFill>
              </a:rPr>
              <a:t>Evne til å ta tabletter</a:t>
            </a:r>
          </a:p>
          <a:p>
            <a:pPr marL="0" indent="0">
              <a:buNone/>
            </a:pPr>
            <a:endParaRPr lang="nb-NO" sz="2600" dirty="0">
              <a:solidFill>
                <a:schemeClr val="tx1"/>
              </a:solidFill>
            </a:endParaRPr>
          </a:p>
          <a:p>
            <a:pPr marL="0" indent="0">
              <a:buNone/>
            </a:pPr>
            <a:r>
              <a:rPr lang="nb-NO" sz="2600" dirty="0">
                <a:solidFill>
                  <a:schemeClr val="tx1"/>
                </a:solidFill>
              </a:rPr>
              <a:t>Rapporterer videre- formidler observasjonene til legen </a:t>
            </a:r>
          </a:p>
          <a:p>
            <a:pPr marL="0" indent="0">
              <a:buNone/>
            </a:pPr>
            <a:r>
              <a:rPr lang="nb-NO" sz="2600" dirty="0">
                <a:solidFill>
                  <a:schemeClr val="tx1"/>
                </a:solidFill>
              </a:rPr>
              <a:t> </a:t>
            </a:r>
          </a:p>
          <a:p>
            <a:pPr marL="0" indent="0">
              <a:buNone/>
            </a:pPr>
            <a:r>
              <a:rPr lang="nb-NO" sz="2600" b="1" dirty="0">
                <a:solidFill>
                  <a:schemeClr val="tx1"/>
                </a:solidFill>
              </a:rPr>
              <a:t>Faglig forsvarlig overvåkning gir sykepleie med god kvalitet!</a:t>
            </a:r>
          </a:p>
          <a:p>
            <a:pPr marL="0" indent="0">
              <a:buNone/>
            </a:pPr>
            <a:endParaRPr lang="nb-NO" sz="2600" dirty="0"/>
          </a:p>
          <a:p>
            <a:pPr marL="0" indent="0">
              <a:buNone/>
            </a:pPr>
            <a:endParaRPr lang="nb-NO" dirty="0">
              <a:solidFill>
                <a:schemeClr val="tx1"/>
              </a:solidFill>
            </a:endParaRPr>
          </a:p>
          <a:p>
            <a:pPr marL="0" indent="0">
              <a:buNone/>
            </a:pPr>
            <a:endParaRPr lang="nb-NO" sz="1800" dirty="0">
              <a:solidFill>
                <a:schemeClr val="tx1"/>
              </a:solidFill>
            </a:endParaRPr>
          </a:p>
          <a:p>
            <a:pPr marL="0" indent="0">
              <a:buNone/>
            </a:pPr>
            <a:endParaRPr lang="nb-NO" sz="1800" dirty="0">
              <a:solidFill>
                <a:schemeClr val="tx1"/>
              </a:solidFill>
            </a:endParaRPr>
          </a:p>
          <a:p>
            <a:endParaRPr lang="nb-NO" dirty="0"/>
          </a:p>
        </p:txBody>
      </p:sp>
      <p:sp>
        <p:nvSpPr>
          <p:cNvPr id="5"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14</a:t>
            </a:fld>
            <a:endParaRPr lang="en-US" dirty="0">
              <a:solidFill>
                <a:schemeClr val="tx1"/>
              </a:solidFill>
            </a:endParaRPr>
          </a:p>
        </p:txBody>
      </p:sp>
    </p:spTree>
    <p:extLst>
      <p:ext uri="{BB962C8B-B14F-4D97-AF65-F5344CB8AC3E}">
        <p14:creationId xmlns:p14="http://schemas.microsoft.com/office/powerpoint/2010/main" val="3960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dirty="0">
                <a:solidFill>
                  <a:schemeClr val="tx1"/>
                </a:solidFill>
              </a:rPr>
              <a:t>Sykepleieren – «</a:t>
            </a:r>
            <a:r>
              <a:rPr lang="nb-NO" dirty="0" err="1">
                <a:solidFill>
                  <a:schemeClr val="tx1"/>
                </a:solidFill>
              </a:rPr>
              <a:t>prøvetaker</a:t>
            </a:r>
            <a:r>
              <a:rPr lang="nb-NO" dirty="0">
                <a:solidFill>
                  <a:schemeClr val="tx1"/>
                </a:solidFill>
              </a:rPr>
              <a:t>»</a:t>
            </a:r>
          </a:p>
        </p:txBody>
      </p:sp>
      <p:sp>
        <p:nvSpPr>
          <p:cNvPr id="3" name="Content Placeholder 2"/>
          <p:cNvSpPr>
            <a:spLocks noGrp="1"/>
          </p:cNvSpPr>
          <p:nvPr>
            <p:ph idx="1"/>
          </p:nvPr>
        </p:nvSpPr>
        <p:spPr>
          <a:xfrm>
            <a:off x="535482" y="2597426"/>
            <a:ext cx="8229600" cy="3274336"/>
          </a:xfrm>
        </p:spPr>
        <p:txBody>
          <a:bodyPr>
            <a:normAutofit fontScale="92500"/>
          </a:bodyPr>
          <a:lstStyle/>
          <a:p>
            <a:r>
              <a:rPr lang="nb-NO" sz="3600" dirty="0">
                <a:solidFill>
                  <a:srgbClr val="219993"/>
                </a:solidFill>
              </a:rPr>
              <a:t>MÅL: Riktig prøve til rett tid på korrekt måte</a:t>
            </a:r>
          </a:p>
          <a:p>
            <a:endParaRPr lang="nb-NO" dirty="0"/>
          </a:p>
          <a:p>
            <a:r>
              <a:rPr lang="nb-NO" dirty="0">
                <a:solidFill>
                  <a:schemeClr val="tx1"/>
                </a:solidFill>
              </a:rPr>
              <a:t>Rask diagnostikk og sikrer optimal og målrettet antibiotikabehandling: </a:t>
            </a:r>
          </a:p>
          <a:p>
            <a:r>
              <a:rPr lang="nb-NO" dirty="0">
                <a:solidFill>
                  <a:schemeClr val="tx1"/>
                </a:solidFill>
              </a:rPr>
              <a:t> - Raskere frisk pasient</a:t>
            </a:r>
          </a:p>
          <a:p>
            <a:r>
              <a:rPr lang="nb-NO" dirty="0">
                <a:solidFill>
                  <a:schemeClr val="tx1"/>
                </a:solidFill>
              </a:rPr>
              <a:t> - Raskere utskrivelse fra sykehus</a:t>
            </a:r>
          </a:p>
          <a:p>
            <a:r>
              <a:rPr lang="nb-NO" dirty="0">
                <a:solidFill>
                  <a:schemeClr val="tx1"/>
                </a:solidFill>
              </a:rPr>
              <a:t> - Mindre bruk av antibiotika</a:t>
            </a:r>
          </a:p>
          <a:p>
            <a:endParaRPr lang="nb-NO" dirty="0"/>
          </a:p>
          <a:p>
            <a:endParaRPr lang="nb-NO"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15</a:t>
            </a:fld>
            <a:endParaRPr lang="en-US" dirty="0">
              <a:solidFill>
                <a:schemeClr val="tx1"/>
              </a:solidFill>
            </a:endParaRPr>
          </a:p>
        </p:txBody>
      </p:sp>
      <p:pic>
        <p:nvPicPr>
          <p:cNvPr id="6" name="Picture 2" descr="lab technician hand planting a petri dish ">
            <a:extLst>
              <a:ext uri="{FF2B5EF4-FFF2-40B4-BE49-F238E27FC236}">
                <a16:creationId xmlns:a16="http://schemas.microsoft.com/office/drawing/2014/main" id="{DEC43D1D-7DBA-44F2-A6D4-FD4BAD7004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37" r="4813" b="3"/>
          <a:stretch/>
        </p:blipFill>
        <p:spPr bwMode="auto">
          <a:xfrm>
            <a:off x="5524500" y="4037214"/>
            <a:ext cx="3619500" cy="2649336"/>
          </a:xfrm>
          <a:prstGeom prst="rect">
            <a:avLst/>
          </a:prstGeom>
          <a:solidFill>
            <a:srgbClr val="FFFFFF"/>
          </a:solidFill>
        </p:spPr>
      </p:pic>
    </p:spTree>
    <p:extLst>
      <p:ext uri="{BB962C8B-B14F-4D97-AF65-F5344CB8AC3E}">
        <p14:creationId xmlns:p14="http://schemas.microsoft.com/office/powerpoint/2010/main" val="348854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1" y="1101275"/>
            <a:ext cx="8608517" cy="686702"/>
          </a:xfrm>
        </p:spPr>
        <p:txBody>
          <a:bodyPr>
            <a:normAutofit fontScale="90000"/>
          </a:bodyPr>
          <a:lstStyle/>
          <a:p>
            <a:r>
              <a:rPr lang="nb-NO" sz="4900" dirty="0">
                <a:solidFill>
                  <a:schemeClr val="tx1"/>
                </a:solidFill>
              </a:rPr>
              <a:t>Diskuter med sidemannen</a:t>
            </a:r>
            <a:endParaRPr lang="nb-NO" sz="3100" dirty="0">
              <a:solidFill>
                <a:schemeClr val="tx1"/>
              </a:solidFill>
            </a:endParaRPr>
          </a:p>
        </p:txBody>
      </p:sp>
      <p:sp>
        <p:nvSpPr>
          <p:cNvPr id="3" name="Content Placeholder 2"/>
          <p:cNvSpPr>
            <a:spLocks noGrp="1"/>
          </p:cNvSpPr>
          <p:nvPr>
            <p:ph idx="1"/>
          </p:nvPr>
        </p:nvSpPr>
        <p:spPr>
          <a:xfrm>
            <a:off x="402131" y="1854663"/>
            <a:ext cx="8229600" cy="3989799"/>
          </a:xfrm>
        </p:spPr>
        <p:txBody>
          <a:bodyPr/>
          <a:lstStyle/>
          <a:p>
            <a:pPr marL="0" indent="0">
              <a:buNone/>
            </a:pPr>
            <a:r>
              <a:rPr lang="nb-NO" sz="2800" b="1" dirty="0">
                <a:solidFill>
                  <a:schemeClr val="tx1"/>
                </a:solidFill>
              </a:rPr>
              <a:t>Hva er viktig for sykepleiere å huske på i forbindelse med mikrobiologisk prøvetaking?</a:t>
            </a:r>
          </a:p>
          <a:p>
            <a:endParaRPr lang="nb-NO" dirty="0"/>
          </a:p>
          <a:p>
            <a:endParaRPr lang="nb-NO" dirty="0"/>
          </a:p>
          <a:p>
            <a:endParaRPr lang="nb-NO" dirty="0"/>
          </a:p>
          <a:p>
            <a:endParaRPr lang="nb-NO" dirty="0"/>
          </a:p>
        </p:txBody>
      </p:sp>
      <p:sp>
        <p:nvSpPr>
          <p:cNvPr id="5"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16</a:t>
            </a:fld>
            <a:endParaRPr lang="en-US" dirty="0">
              <a:solidFill>
                <a:schemeClr val="tx1"/>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2971800"/>
            <a:ext cx="8869680" cy="3784751"/>
          </a:xfrm>
          <a:prstGeom prst="rect">
            <a:avLst/>
          </a:prstGeom>
        </p:spPr>
      </p:pic>
      <p:sp>
        <p:nvSpPr>
          <p:cNvPr id="8" name="Rectangle 7"/>
          <p:cNvSpPr/>
          <p:nvPr/>
        </p:nvSpPr>
        <p:spPr>
          <a:xfrm>
            <a:off x="4415547" y="3244334"/>
            <a:ext cx="312906" cy="369332"/>
          </a:xfrm>
          <a:prstGeom prst="rect">
            <a:avLst/>
          </a:prstGeom>
        </p:spPr>
        <p:txBody>
          <a:bodyPr wrap="none">
            <a:spAutoFit/>
          </a:bodyPr>
          <a:lstStyle/>
          <a:p>
            <a:r>
              <a:rPr lang="sv-SE" b="1" dirty="0">
                <a:solidFill>
                  <a:srgbClr val="000000"/>
                </a:solidFill>
                <a:latin typeface="Arial"/>
                <a:ea typeface="MS PGothic" panose="020B0600070205080204" pitchFamily="34" charset="-128"/>
              </a:rPr>
              <a:t>k</a:t>
            </a:r>
            <a:endParaRPr lang="nb-NO" dirty="0"/>
          </a:p>
        </p:txBody>
      </p:sp>
      <p:sp>
        <p:nvSpPr>
          <p:cNvPr id="10" name="Rundad rektangulär 2" descr="Har du husket å ta prøve?- Mikrobiologisk diagnostikk er viktig!  &#10;"/>
          <p:cNvSpPr/>
          <p:nvPr/>
        </p:nvSpPr>
        <p:spPr bwMode="auto">
          <a:xfrm>
            <a:off x="1652127" y="4797489"/>
            <a:ext cx="2538873" cy="1924362"/>
          </a:xfrm>
          <a:prstGeom prst="wedgeRoundRectCallout">
            <a:avLst>
              <a:gd name="adj1" fmla="val 67112"/>
              <a:gd name="adj2" fmla="val 10108"/>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sv-SE" dirty="0">
              <a:solidFill>
                <a:srgbClr val="000000"/>
              </a:solidFill>
            </a:endParaRPr>
          </a:p>
        </p:txBody>
      </p:sp>
      <p:sp>
        <p:nvSpPr>
          <p:cNvPr id="11" name="textruta 3" descr="Har du husket å ta prøve?- Mikrobiologisk diagnostikk er viktig!  &#10;"/>
          <p:cNvSpPr txBox="1"/>
          <p:nvPr/>
        </p:nvSpPr>
        <p:spPr>
          <a:xfrm>
            <a:off x="1710310" y="4864175"/>
            <a:ext cx="2741852" cy="1938992"/>
          </a:xfrm>
          <a:prstGeom prst="rect">
            <a:avLst/>
          </a:prstGeom>
          <a:noFill/>
        </p:spPr>
        <p:txBody>
          <a:bodyPr wrap="square">
            <a:spAutoFit/>
          </a:bodyPr>
          <a:lstStyle/>
          <a:p>
            <a:pPr>
              <a:defRPr/>
            </a:pPr>
            <a:r>
              <a:rPr lang="sv-SE" sz="2400" b="1" dirty="0">
                <a:latin typeface="Arial"/>
                <a:ea typeface="MS PGothic" panose="020B0600070205080204" pitchFamily="34" charset="-128"/>
              </a:rPr>
              <a:t>Har du </a:t>
            </a:r>
            <a:r>
              <a:rPr lang="sv-SE" sz="2400" b="1" dirty="0" err="1">
                <a:latin typeface="Arial"/>
                <a:ea typeface="MS PGothic" panose="020B0600070205080204" pitchFamily="34" charset="-128"/>
              </a:rPr>
              <a:t>husket</a:t>
            </a:r>
            <a:r>
              <a:rPr lang="sv-SE" sz="2400" b="1" dirty="0">
                <a:latin typeface="Arial"/>
                <a:ea typeface="MS PGothic" panose="020B0600070205080204" pitchFamily="34" charset="-128"/>
              </a:rPr>
              <a:t> å ta </a:t>
            </a:r>
            <a:r>
              <a:rPr lang="sv-SE" sz="2400" b="1" dirty="0" err="1">
                <a:latin typeface="Arial"/>
                <a:ea typeface="MS PGothic" panose="020B0600070205080204" pitchFamily="34" charset="-128"/>
              </a:rPr>
              <a:t>prøve</a:t>
            </a:r>
            <a:r>
              <a:rPr lang="sv-SE" sz="2400" b="1" dirty="0">
                <a:latin typeface="Arial"/>
                <a:ea typeface="MS PGothic" panose="020B0600070205080204" pitchFamily="34" charset="-128"/>
              </a:rPr>
              <a:t>?- Mikrobiologisk </a:t>
            </a:r>
            <a:r>
              <a:rPr lang="sv-SE" sz="2400" b="1" dirty="0" err="1">
                <a:latin typeface="Arial"/>
                <a:ea typeface="MS PGothic" panose="020B0600070205080204" pitchFamily="34" charset="-128"/>
              </a:rPr>
              <a:t>diagnos</a:t>
            </a:r>
            <a:r>
              <a:rPr lang="sv-SE" sz="2400" b="1" dirty="0" err="1">
                <a:solidFill>
                  <a:srgbClr val="000000"/>
                </a:solidFill>
                <a:latin typeface="Arial"/>
                <a:ea typeface="MS PGothic" panose="020B0600070205080204" pitchFamily="34" charset="-128"/>
              </a:rPr>
              <a:t>tikk</a:t>
            </a:r>
            <a:r>
              <a:rPr lang="sv-SE" sz="2400" b="1" dirty="0">
                <a:solidFill>
                  <a:srgbClr val="000000"/>
                </a:solidFill>
                <a:latin typeface="Arial"/>
                <a:ea typeface="MS PGothic" panose="020B0600070205080204" pitchFamily="34" charset="-128"/>
              </a:rPr>
              <a:t> er viktig!  </a:t>
            </a:r>
          </a:p>
        </p:txBody>
      </p:sp>
    </p:spTree>
    <p:extLst>
      <p:ext uri="{BB962C8B-B14F-4D97-AF65-F5344CB8AC3E}">
        <p14:creationId xmlns:p14="http://schemas.microsoft.com/office/powerpoint/2010/main" val="132489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dirty="0">
                <a:solidFill>
                  <a:schemeClr val="tx1"/>
                </a:solidFill>
              </a:rPr>
              <a:t>Riktig prøvetaking gir faglig forsvarlig sykepleie</a:t>
            </a:r>
          </a:p>
        </p:txBody>
      </p:sp>
      <p:sp>
        <p:nvSpPr>
          <p:cNvPr id="3" name="Content Placeholder 2"/>
          <p:cNvSpPr>
            <a:spLocks noGrp="1"/>
          </p:cNvSpPr>
          <p:nvPr>
            <p:ph idx="1"/>
          </p:nvPr>
        </p:nvSpPr>
        <p:spPr>
          <a:xfrm>
            <a:off x="535482" y="2557670"/>
            <a:ext cx="8229600" cy="3657600"/>
          </a:xfrm>
        </p:spPr>
        <p:txBody>
          <a:bodyPr>
            <a:normAutofit lnSpcReduction="10000"/>
          </a:bodyPr>
          <a:lstStyle/>
          <a:p>
            <a:r>
              <a:rPr lang="nb-NO" dirty="0">
                <a:solidFill>
                  <a:schemeClr val="tx1"/>
                </a:solidFill>
              </a:rPr>
              <a:t>Kontroller prøvetaking og sikre at relevante mikrobiologiske prøver</a:t>
            </a:r>
            <a:r>
              <a:rPr lang="nb-NO" i="1" dirty="0">
                <a:solidFill>
                  <a:schemeClr val="tx1"/>
                </a:solidFill>
              </a:rPr>
              <a:t> </a:t>
            </a:r>
            <a:r>
              <a:rPr lang="nb-NO" dirty="0">
                <a:solidFill>
                  <a:schemeClr val="tx1"/>
                </a:solidFill>
              </a:rPr>
              <a:t>tas FØR oppstart av antibiotika</a:t>
            </a:r>
          </a:p>
          <a:p>
            <a:r>
              <a:rPr lang="nb-NO" dirty="0">
                <a:solidFill>
                  <a:schemeClr val="tx1"/>
                </a:solidFill>
              </a:rPr>
              <a:t>Sikre at prøvene tas på korrekt måte </a:t>
            </a:r>
          </a:p>
          <a:p>
            <a:r>
              <a:rPr lang="nb-NO" dirty="0">
                <a:solidFill>
                  <a:schemeClr val="tx1"/>
                </a:solidFill>
              </a:rPr>
              <a:t>Sikre at rekvisisjon tilstrekkelig utfylt</a:t>
            </a:r>
          </a:p>
          <a:p>
            <a:r>
              <a:rPr lang="nb-NO" dirty="0">
                <a:solidFill>
                  <a:schemeClr val="tx1"/>
                </a:solidFill>
              </a:rPr>
              <a:t>Sikre korrekt oppbevaring og transport</a:t>
            </a:r>
          </a:p>
          <a:p>
            <a:r>
              <a:rPr lang="nb-NO" dirty="0">
                <a:solidFill>
                  <a:schemeClr val="tx1"/>
                </a:solidFill>
              </a:rPr>
              <a:t>Sikre at prøven kommer til laboratoriet i tide</a:t>
            </a:r>
          </a:p>
          <a:p>
            <a:r>
              <a:rPr lang="nb-NO" dirty="0">
                <a:solidFill>
                  <a:schemeClr val="tx1"/>
                </a:solidFill>
              </a:rPr>
              <a:t>FØLGE OPP prøvesvar/dyrkningssvar</a:t>
            </a:r>
          </a:p>
          <a:p>
            <a:r>
              <a:rPr lang="nb-NO" dirty="0">
                <a:solidFill>
                  <a:schemeClr val="tx1"/>
                </a:solidFill>
              </a:rPr>
              <a:t>Sikre riktig antibiotika ut fra prøvesvaret – i diskusjon med legen</a:t>
            </a:r>
          </a:p>
          <a:p>
            <a:endParaRPr lang="nb-NO" dirty="0">
              <a:solidFill>
                <a:schemeClr val="tx1"/>
              </a:solidFill>
            </a:endParaRPr>
          </a:p>
          <a:p>
            <a:endParaRPr lang="nb-NO" dirty="0"/>
          </a:p>
          <a:p>
            <a:endParaRPr lang="nb-NO"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2355663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ctr">
            <a:normAutofit/>
          </a:bodyPr>
          <a:lstStyle/>
          <a:p>
            <a:r>
              <a:rPr lang="nb-NO" dirty="0"/>
              <a:t>Håndtering av prøvesvar</a:t>
            </a:r>
          </a:p>
        </p:txBody>
      </p:sp>
      <p:sp>
        <p:nvSpPr>
          <p:cNvPr id="3" name="Plassholder for innhold 2"/>
          <p:cNvSpPr>
            <a:spLocks noGrp="1"/>
          </p:cNvSpPr>
          <p:nvPr>
            <p:ph idx="1"/>
          </p:nvPr>
        </p:nvSpPr>
        <p:spPr>
          <a:xfrm>
            <a:off x="581758" y="2315930"/>
            <a:ext cx="7886700" cy="3182996"/>
          </a:xfrm>
        </p:spPr>
        <p:txBody>
          <a:bodyPr>
            <a:normAutofit/>
          </a:bodyPr>
          <a:lstStyle/>
          <a:p>
            <a:r>
              <a:rPr lang="nb-NO" dirty="0">
                <a:solidFill>
                  <a:schemeClr val="tx1"/>
                </a:solidFill>
              </a:rPr>
              <a:t>Hvilke prøvesvar skal du formidle umiddelbart til lege?</a:t>
            </a:r>
          </a:p>
          <a:p>
            <a:r>
              <a:rPr lang="nb-NO" dirty="0">
                <a:solidFill>
                  <a:schemeClr val="tx1"/>
                </a:solidFill>
              </a:rPr>
              <a:t>Hvilke prøvesvar skal du formidle samme dag til lege?</a:t>
            </a:r>
          </a:p>
          <a:p>
            <a:r>
              <a:rPr lang="nb-NO" dirty="0">
                <a:solidFill>
                  <a:schemeClr val="tx1"/>
                </a:solidFill>
              </a:rPr>
              <a:t>Vit at pasientansvarlig lege ofte ikke er den legen som har rekvirert prøven – og ikke nødvendigvis får varsel om prøvesvar</a:t>
            </a:r>
          </a:p>
          <a:p>
            <a:r>
              <a:rPr lang="nb-NO" dirty="0">
                <a:solidFill>
                  <a:schemeClr val="tx1"/>
                </a:solidFill>
              </a:rPr>
              <a:t>Sikre riktig antibiotika ut fra prøvesvaret – i diskusjon med legen</a:t>
            </a:r>
          </a:p>
          <a:p>
            <a:endParaRPr lang="nb-NO" sz="1650" dirty="0"/>
          </a:p>
        </p:txBody>
      </p:sp>
      <p:pic>
        <p:nvPicPr>
          <p:cNvPr id="4" name="Picture 3">
            <a:extLst>
              <a:ext uri="{FF2B5EF4-FFF2-40B4-BE49-F238E27FC236}">
                <a16:creationId xmlns:a16="http://schemas.microsoft.com/office/drawing/2014/main" id="{14E4D8E9-8D75-4CD6-97F6-B3616A8FCC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917852"/>
            <a:ext cx="1983282" cy="1785776"/>
          </a:xfrm>
          <a:prstGeom prst="rect">
            <a:avLst/>
          </a:prstGeom>
        </p:spPr>
      </p:pic>
    </p:spTree>
    <p:extLst>
      <p:ext uri="{BB962C8B-B14F-4D97-AF65-F5344CB8AC3E}">
        <p14:creationId xmlns:p14="http://schemas.microsoft.com/office/powerpoint/2010/main" val="257648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t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503" y="5068131"/>
            <a:ext cx="4362803" cy="1789869"/>
          </a:xfrm>
          <a:prstGeom prst="rect">
            <a:avLst/>
          </a:prstGeom>
        </p:spPr>
      </p:pic>
      <p:sp>
        <p:nvSpPr>
          <p:cNvPr id="2" name="Title 1"/>
          <p:cNvSpPr>
            <a:spLocks noGrp="1"/>
          </p:cNvSpPr>
          <p:nvPr>
            <p:ph type="title"/>
          </p:nvPr>
        </p:nvSpPr>
        <p:spPr>
          <a:xfrm>
            <a:off x="535482" y="1149500"/>
            <a:ext cx="8229600" cy="764359"/>
          </a:xfrm>
        </p:spPr>
        <p:txBody>
          <a:bodyPr>
            <a:normAutofit fontScale="90000"/>
          </a:bodyPr>
          <a:lstStyle/>
          <a:p>
            <a:r>
              <a:rPr lang="nb-NO" sz="4400" dirty="0"/>
              <a:t>Sykepleieren- medisinadministrator</a:t>
            </a:r>
            <a:endParaRPr lang="nb-NO" dirty="0"/>
          </a:p>
        </p:txBody>
      </p:sp>
      <p:sp>
        <p:nvSpPr>
          <p:cNvPr id="3" name="Content Placeholder 2" descr="bilde av tabletter"/>
          <p:cNvSpPr>
            <a:spLocks noGrp="1"/>
          </p:cNvSpPr>
          <p:nvPr>
            <p:ph idx="1"/>
          </p:nvPr>
        </p:nvSpPr>
        <p:spPr>
          <a:xfrm>
            <a:off x="535482" y="2074127"/>
            <a:ext cx="8229600" cy="4528691"/>
          </a:xfrm>
        </p:spPr>
        <p:txBody>
          <a:bodyPr>
            <a:normAutofit fontScale="92500"/>
          </a:bodyPr>
          <a:lstStyle/>
          <a:p>
            <a:pPr marL="0" indent="0">
              <a:buNone/>
            </a:pPr>
            <a:r>
              <a:rPr lang="nb-NO" b="1" dirty="0">
                <a:solidFill>
                  <a:srgbClr val="219993"/>
                </a:solidFill>
              </a:rPr>
              <a:t>Riktig/Rasjonell antibiotikabruk: </a:t>
            </a:r>
          </a:p>
          <a:p>
            <a:pPr marL="342900"/>
            <a:r>
              <a:rPr lang="nb-NO" dirty="0"/>
              <a:t>	Mest</a:t>
            </a:r>
            <a:r>
              <a:rPr lang="nb-NO" dirty="0">
                <a:solidFill>
                  <a:srgbClr val="FF0000"/>
                </a:solidFill>
              </a:rPr>
              <a:t> </a:t>
            </a:r>
            <a:r>
              <a:rPr lang="nb-NO" b="1" dirty="0">
                <a:solidFill>
                  <a:srgbClr val="219993"/>
                </a:solidFill>
              </a:rPr>
              <a:t>effektive</a:t>
            </a:r>
            <a:r>
              <a:rPr lang="nb-NO" dirty="0">
                <a:solidFill>
                  <a:srgbClr val="FF0000"/>
                </a:solidFill>
              </a:rPr>
              <a:t> </a:t>
            </a:r>
            <a:r>
              <a:rPr lang="nb-NO" dirty="0">
                <a:solidFill>
                  <a:schemeClr val="tx1"/>
                </a:solidFill>
              </a:rPr>
              <a:t>og tryggeste behandling av pasientens infeksjon</a:t>
            </a:r>
          </a:p>
          <a:p>
            <a:pPr marL="342900"/>
            <a:r>
              <a:rPr lang="nb-NO" dirty="0">
                <a:solidFill>
                  <a:schemeClr val="tx1"/>
                </a:solidFill>
              </a:rPr>
              <a:t>	Minst mulige </a:t>
            </a:r>
            <a:r>
              <a:rPr lang="nb-NO" b="1" dirty="0">
                <a:solidFill>
                  <a:srgbClr val="219993"/>
                </a:solidFill>
              </a:rPr>
              <a:t>resistensutvikling</a:t>
            </a:r>
            <a:r>
              <a:rPr lang="nb-NO" dirty="0">
                <a:solidFill>
                  <a:srgbClr val="FF0000"/>
                </a:solidFill>
              </a:rPr>
              <a:t> </a:t>
            </a:r>
            <a:r>
              <a:rPr lang="nb-NO" dirty="0">
                <a:solidFill>
                  <a:schemeClr val="tx1"/>
                </a:solidFill>
              </a:rPr>
              <a:t>og påvirkning av </a:t>
            </a:r>
            <a:r>
              <a:rPr lang="nb-NO" b="1" dirty="0">
                <a:solidFill>
                  <a:srgbClr val="219993"/>
                </a:solidFill>
              </a:rPr>
              <a:t>normalfloraen</a:t>
            </a:r>
          </a:p>
          <a:p>
            <a:pPr marL="0" indent="0">
              <a:buNone/>
            </a:pPr>
            <a:endParaRPr lang="nb-NO" b="1" dirty="0">
              <a:solidFill>
                <a:srgbClr val="219993"/>
              </a:solidFill>
            </a:endParaRPr>
          </a:p>
          <a:p>
            <a:pPr marL="0" indent="0">
              <a:buNone/>
            </a:pPr>
            <a:r>
              <a:rPr lang="nb-NO" b="1" dirty="0">
                <a:solidFill>
                  <a:srgbClr val="219993"/>
                </a:solidFill>
              </a:rPr>
              <a:t>Grunnprinsipper:</a:t>
            </a:r>
          </a:p>
          <a:p>
            <a:pPr marL="342900"/>
            <a:r>
              <a:rPr lang="nb-NO" dirty="0">
                <a:solidFill>
                  <a:schemeClr val="tx1"/>
                </a:solidFill>
              </a:rPr>
              <a:t>Så </a:t>
            </a:r>
            <a:r>
              <a:rPr lang="nb-NO" b="1" dirty="0">
                <a:solidFill>
                  <a:srgbClr val="219993"/>
                </a:solidFill>
              </a:rPr>
              <a:t>smalspektret</a:t>
            </a:r>
            <a:r>
              <a:rPr lang="nb-NO" dirty="0">
                <a:solidFill>
                  <a:schemeClr val="tx1"/>
                </a:solidFill>
              </a:rPr>
              <a:t> som mulig - målrettet</a:t>
            </a:r>
          </a:p>
          <a:p>
            <a:r>
              <a:rPr lang="en-GB" sz="2400" b="1" dirty="0" err="1"/>
              <a:t>Sikre</a:t>
            </a:r>
            <a:r>
              <a:rPr lang="en-GB" sz="2400" b="1" dirty="0"/>
              <a:t> de 5 </a:t>
            </a:r>
            <a:r>
              <a:rPr lang="en-GB" sz="2400" b="1" dirty="0" err="1"/>
              <a:t>R`er</a:t>
            </a:r>
            <a:r>
              <a:rPr lang="en-GB" sz="2400" b="1" dirty="0"/>
              <a:t>: </a:t>
            </a:r>
            <a:r>
              <a:rPr lang="en-GB" sz="2400" dirty="0"/>
              <a:t>r</a:t>
            </a:r>
            <a:r>
              <a:rPr lang="nb-NO" sz="2400" dirty="0">
                <a:solidFill>
                  <a:schemeClr val="tx1"/>
                </a:solidFill>
              </a:rPr>
              <a:t>ett antibiotika, dose, tid og intervall, behandlingslengde, administrasjonsform </a:t>
            </a:r>
          </a:p>
          <a:p>
            <a:pPr marL="0" indent="0">
              <a:buNone/>
            </a:pPr>
            <a:r>
              <a:rPr lang="nb-NO" dirty="0">
                <a:solidFill>
                  <a:schemeClr val="tx1"/>
                </a:solidFill>
              </a:rPr>
              <a:t>	</a:t>
            </a:r>
            <a:endParaRPr lang="nb-NO" dirty="0"/>
          </a:p>
          <a:p>
            <a:pPr marL="0" indent="0">
              <a:buNone/>
            </a:pPr>
            <a:r>
              <a:rPr lang="nb-NO" b="1" dirty="0">
                <a:solidFill>
                  <a:srgbClr val="219993"/>
                </a:solidFill>
              </a:rPr>
              <a:t>Nasjonale retningslinjer:</a:t>
            </a:r>
          </a:p>
          <a:p>
            <a:pPr marL="342900"/>
            <a:r>
              <a:rPr lang="nb-NO" b="1" dirty="0">
                <a:solidFill>
                  <a:srgbClr val="219993"/>
                </a:solidFill>
              </a:rPr>
              <a:t>      </a:t>
            </a:r>
            <a:r>
              <a:rPr lang="nb-NO" dirty="0">
                <a:solidFill>
                  <a:schemeClr val="tx1"/>
                </a:solidFill>
              </a:rPr>
              <a:t>Bærebjelkene</a:t>
            </a:r>
          </a:p>
          <a:p>
            <a:pPr marL="0" indent="0">
              <a:buNone/>
            </a:pPr>
            <a:endParaRPr lang="nb-NO" sz="1500" dirty="0">
              <a:solidFill>
                <a:schemeClr val="tx1"/>
              </a:solidFill>
            </a:endParaRPr>
          </a:p>
          <a:p>
            <a:pPr marL="0" indent="0">
              <a:buNone/>
            </a:pPr>
            <a:endParaRPr lang="nb-NO" dirty="0">
              <a:solidFill>
                <a:schemeClr val="tx1"/>
              </a:solidFill>
            </a:endParaRPr>
          </a:p>
          <a:p>
            <a:endParaRPr lang="nb-NO" dirty="0"/>
          </a:p>
        </p:txBody>
      </p:sp>
    </p:spTree>
    <p:extLst>
      <p:ext uri="{BB962C8B-B14F-4D97-AF65-F5344CB8AC3E}">
        <p14:creationId xmlns:p14="http://schemas.microsoft.com/office/powerpoint/2010/main" val="364666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482" y="1149500"/>
            <a:ext cx="8229600" cy="1143000"/>
          </a:xfrm>
        </p:spPr>
        <p:txBody>
          <a:bodyPr anchor="ctr">
            <a:normAutofit/>
          </a:bodyPr>
          <a:lstStyle/>
          <a:p>
            <a:r>
              <a:rPr lang="nb-NO" dirty="0"/>
              <a:t>Bakgrunn </a:t>
            </a:r>
          </a:p>
        </p:txBody>
      </p:sp>
      <p:pic>
        <p:nvPicPr>
          <p:cNvPr id="4" name="Picture 3" descr="Ulike tabletter">
            <a:extLst>
              <a:ext uri="{FF2B5EF4-FFF2-40B4-BE49-F238E27FC236}">
                <a16:creationId xmlns:a16="http://schemas.microsoft.com/office/drawing/2014/main" id="{8B1A5D56-11E9-4469-81F6-AC7ABD8BD70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56452" y="2742082"/>
            <a:ext cx="3596659" cy="2697494"/>
          </a:xfrm>
          <a:prstGeom prst="rect">
            <a:avLst/>
          </a:prstGeom>
          <a:noFill/>
        </p:spPr>
      </p:pic>
      <p:sp>
        <p:nvSpPr>
          <p:cNvPr id="3" name="Plassholder for innhold 2"/>
          <p:cNvSpPr>
            <a:spLocks noGrp="1"/>
          </p:cNvSpPr>
          <p:nvPr>
            <p:ph sz="half" idx="2"/>
          </p:nvPr>
        </p:nvSpPr>
        <p:spPr>
          <a:xfrm>
            <a:off x="3903529" y="2292500"/>
            <a:ext cx="4861553" cy="3596659"/>
          </a:xfrm>
        </p:spPr>
        <p:txBody>
          <a:bodyPr>
            <a:normAutofit/>
          </a:bodyPr>
          <a:lstStyle/>
          <a:p>
            <a:r>
              <a:rPr lang="nb-NO" sz="2800" dirty="0"/>
              <a:t>Antibiotikabehandling redder liv</a:t>
            </a:r>
          </a:p>
          <a:p>
            <a:r>
              <a:rPr lang="nb-NO" sz="2800" dirty="0"/>
              <a:t>Unødig og uklok bruk av antibiotika bidrar til økt </a:t>
            </a:r>
            <a:r>
              <a:rPr lang="nb-NO" sz="2800" dirty="0" err="1"/>
              <a:t>antibiotikaresistens</a:t>
            </a:r>
            <a:r>
              <a:rPr lang="nb-NO" sz="2800" dirty="0"/>
              <a:t> – </a:t>
            </a:r>
          </a:p>
          <a:p>
            <a:pPr marL="0" indent="0">
              <a:buNone/>
            </a:pPr>
            <a:r>
              <a:rPr lang="nb-NO" sz="2800" dirty="0"/>
              <a:t>     og kan i verste fall ta liv</a:t>
            </a:r>
          </a:p>
        </p:txBody>
      </p:sp>
    </p:spTree>
    <p:extLst>
      <p:ext uri="{BB962C8B-B14F-4D97-AF65-F5344CB8AC3E}">
        <p14:creationId xmlns:p14="http://schemas.microsoft.com/office/powerpoint/2010/main" val="395199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lde av masse tabletter i ulike farger">
            <a:extLst>
              <a:ext uri="{FF2B5EF4-FFF2-40B4-BE49-F238E27FC236}">
                <a16:creationId xmlns:a16="http://schemas.microsoft.com/office/drawing/2014/main" id="{B7FB8E0B-83DA-8DFE-7E04-E0E6DA886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14" y="2879249"/>
            <a:ext cx="3222172" cy="3009910"/>
          </a:xfrm>
          <a:prstGeom prst="rect">
            <a:avLst/>
          </a:prstGeom>
          <a:noFill/>
        </p:spPr>
      </p:pic>
      <p:sp>
        <p:nvSpPr>
          <p:cNvPr id="2" name="Title 1">
            <a:extLst>
              <a:ext uri="{FF2B5EF4-FFF2-40B4-BE49-F238E27FC236}">
                <a16:creationId xmlns:a16="http://schemas.microsoft.com/office/drawing/2014/main" id="{8DE2E5A8-E5CD-34C5-246A-CCA6E76E139F}"/>
              </a:ext>
            </a:extLst>
          </p:cNvPr>
          <p:cNvSpPr>
            <a:spLocks noGrp="1"/>
          </p:cNvSpPr>
          <p:nvPr>
            <p:ph type="title"/>
          </p:nvPr>
        </p:nvSpPr>
        <p:spPr>
          <a:xfrm>
            <a:off x="535482" y="1149500"/>
            <a:ext cx="8229600" cy="1143000"/>
          </a:xfrm>
        </p:spPr>
        <p:txBody>
          <a:bodyPr anchor="ctr">
            <a:normAutofit fontScale="90000"/>
          </a:bodyPr>
          <a:lstStyle/>
          <a:p>
            <a:r>
              <a:rPr lang="nb-NO" sz="4100" dirty="0"/>
              <a:t>Sykepleieren- medisinadministrator</a:t>
            </a:r>
            <a:br>
              <a:rPr lang="nb-NO" sz="4100" dirty="0"/>
            </a:br>
            <a:r>
              <a:rPr lang="nb-NO" sz="4100" dirty="0"/>
              <a:t>Still spørsmål!</a:t>
            </a:r>
            <a:endParaRPr lang="en-GB" sz="4100" dirty="0"/>
          </a:p>
        </p:txBody>
      </p:sp>
      <p:sp>
        <p:nvSpPr>
          <p:cNvPr id="3" name="Content Placeholder 2">
            <a:extLst>
              <a:ext uri="{FF2B5EF4-FFF2-40B4-BE49-F238E27FC236}">
                <a16:creationId xmlns:a16="http://schemas.microsoft.com/office/drawing/2014/main" id="{C3F6A2BA-3794-0E4C-2DB9-37ECA1E28194}"/>
              </a:ext>
            </a:extLst>
          </p:cNvPr>
          <p:cNvSpPr>
            <a:spLocks noGrp="1"/>
          </p:cNvSpPr>
          <p:nvPr>
            <p:ph sz="half" idx="1"/>
          </p:nvPr>
        </p:nvSpPr>
        <p:spPr>
          <a:xfrm>
            <a:off x="535481" y="2521130"/>
            <a:ext cx="5574374" cy="4087487"/>
          </a:xfrm>
        </p:spPr>
        <p:txBody>
          <a:bodyPr>
            <a:normAutofit/>
          </a:bodyPr>
          <a:lstStyle/>
          <a:p>
            <a:pPr>
              <a:lnSpc>
                <a:spcPct val="90000"/>
              </a:lnSpc>
            </a:pPr>
            <a:endParaRPr lang="en-US" sz="1400" dirty="0"/>
          </a:p>
          <a:p>
            <a:pPr>
              <a:lnSpc>
                <a:spcPct val="90000"/>
              </a:lnSpc>
            </a:pPr>
            <a:endParaRPr lang="en-GB" sz="2400" b="1" dirty="0"/>
          </a:p>
          <a:p>
            <a:pPr marL="0" indent="0">
              <a:lnSpc>
                <a:spcPct val="90000"/>
              </a:lnSpc>
              <a:buNone/>
            </a:pPr>
            <a:r>
              <a:rPr lang="en-GB" sz="2400" dirty="0"/>
              <a:t>Du er </a:t>
            </a:r>
            <a:r>
              <a:rPr lang="en-GB" sz="2400" dirty="0" err="1"/>
              <a:t>i</a:t>
            </a:r>
            <a:r>
              <a:rPr lang="en-GB" sz="2400" dirty="0"/>
              <a:t> </a:t>
            </a:r>
            <a:r>
              <a:rPr lang="en-GB" sz="2400" dirty="0" err="1"/>
              <a:t>en</a:t>
            </a:r>
            <a:r>
              <a:rPr lang="en-GB" sz="2400" dirty="0"/>
              <a:t> </a:t>
            </a:r>
            <a:r>
              <a:rPr lang="en-GB" sz="2400" dirty="0" err="1"/>
              <a:t>unik</a:t>
            </a:r>
            <a:r>
              <a:rPr lang="en-GB" sz="2400" dirty="0"/>
              <a:t> </a:t>
            </a:r>
            <a:r>
              <a:rPr lang="en-GB" sz="2400" dirty="0" err="1"/>
              <a:t>posisjon</a:t>
            </a:r>
            <a:r>
              <a:rPr lang="en-GB" sz="2400" dirty="0"/>
              <a:t> </a:t>
            </a:r>
            <a:r>
              <a:rPr lang="en-GB" sz="2400" dirty="0" err="1"/>
              <a:t>til</a:t>
            </a:r>
            <a:r>
              <a:rPr lang="en-GB" sz="2400" dirty="0"/>
              <a:t> å </a:t>
            </a:r>
            <a:r>
              <a:rPr lang="en-GB" sz="2400" dirty="0" err="1"/>
              <a:t>stille</a:t>
            </a:r>
            <a:r>
              <a:rPr lang="en-GB" sz="2400" dirty="0"/>
              <a:t> </a:t>
            </a:r>
            <a:r>
              <a:rPr lang="en-GB" sz="2400" dirty="0" err="1"/>
              <a:t>spørsmål</a:t>
            </a:r>
            <a:r>
              <a:rPr lang="en-GB" sz="2400" dirty="0"/>
              <a:t> </a:t>
            </a:r>
            <a:r>
              <a:rPr lang="en-GB" sz="2400" dirty="0" err="1"/>
              <a:t>rundt</a:t>
            </a:r>
            <a:r>
              <a:rPr lang="en-GB" sz="2400" dirty="0"/>
              <a:t> </a:t>
            </a:r>
            <a:r>
              <a:rPr lang="en-GB" sz="2400" dirty="0" err="1"/>
              <a:t>antibiotikaforskrivningen</a:t>
            </a:r>
            <a:r>
              <a:rPr lang="en-GB" sz="2400" dirty="0"/>
              <a:t>!</a:t>
            </a:r>
          </a:p>
          <a:p>
            <a:pPr>
              <a:lnSpc>
                <a:spcPct val="90000"/>
              </a:lnSpc>
            </a:pPr>
            <a:r>
              <a:rPr lang="en-GB" sz="2400" dirty="0"/>
              <a:t>Er det </a:t>
            </a:r>
            <a:r>
              <a:rPr lang="en-GB" sz="2400" dirty="0" err="1"/>
              <a:t>klinisk</a:t>
            </a:r>
            <a:r>
              <a:rPr lang="en-GB" sz="2400" dirty="0"/>
              <a:t> </a:t>
            </a:r>
            <a:r>
              <a:rPr lang="en-GB" sz="2400" dirty="0" err="1"/>
              <a:t>indikasjon</a:t>
            </a:r>
            <a:r>
              <a:rPr lang="en-GB" sz="2400" dirty="0"/>
              <a:t> for </a:t>
            </a:r>
            <a:r>
              <a:rPr lang="en-GB" sz="2400" dirty="0" err="1"/>
              <a:t>antibiotikabehandling</a:t>
            </a:r>
            <a:r>
              <a:rPr lang="en-GB" sz="2400" dirty="0"/>
              <a:t>?</a:t>
            </a:r>
          </a:p>
          <a:p>
            <a:pPr>
              <a:lnSpc>
                <a:spcPct val="90000"/>
              </a:lnSpc>
            </a:pPr>
            <a:r>
              <a:rPr lang="en-GB" sz="2400" dirty="0" err="1"/>
              <a:t>Følges</a:t>
            </a:r>
            <a:r>
              <a:rPr lang="en-GB" sz="2400" dirty="0"/>
              <a:t> </a:t>
            </a:r>
            <a:r>
              <a:rPr lang="en-GB" sz="2400" dirty="0" err="1"/>
              <a:t>gjeldende</a:t>
            </a:r>
            <a:r>
              <a:rPr lang="en-GB" sz="2400" dirty="0"/>
              <a:t> </a:t>
            </a:r>
            <a:r>
              <a:rPr lang="en-GB" sz="2400" dirty="0" err="1"/>
              <a:t>retningslinjer</a:t>
            </a:r>
            <a:r>
              <a:rPr lang="en-GB" sz="2400" dirty="0"/>
              <a:t>?</a:t>
            </a:r>
          </a:p>
          <a:p>
            <a:pPr>
              <a:lnSpc>
                <a:spcPct val="90000"/>
              </a:lnSpc>
            </a:pPr>
            <a:endParaRPr lang="en-GB" sz="1400" dirty="0"/>
          </a:p>
          <a:p>
            <a:pPr>
              <a:lnSpc>
                <a:spcPct val="90000"/>
              </a:lnSpc>
            </a:pPr>
            <a:endParaRPr lang="en-GB" sz="1400" dirty="0"/>
          </a:p>
          <a:p>
            <a:pPr>
              <a:lnSpc>
                <a:spcPct val="90000"/>
              </a:lnSpc>
            </a:pPr>
            <a:endParaRPr lang="en-GB" sz="1400" dirty="0"/>
          </a:p>
        </p:txBody>
      </p:sp>
    </p:spTree>
    <p:extLst>
      <p:ext uri="{BB962C8B-B14F-4D97-AF65-F5344CB8AC3E}">
        <p14:creationId xmlns:p14="http://schemas.microsoft.com/office/powerpoint/2010/main" val="302992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ctr">
            <a:noAutofit/>
          </a:bodyPr>
          <a:lstStyle/>
          <a:p>
            <a:r>
              <a:rPr lang="nb-NO" sz="4000" dirty="0"/>
              <a:t>Varighet og optimalisering av antibiotikabehandling</a:t>
            </a:r>
          </a:p>
        </p:txBody>
      </p:sp>
      <p:sp>
        <p:nvSpPr>
          <p:cNvPr id="3" name="Plassholder for innhold 2"/>
          <p:cNvSpPr>
            <a:spLocks noGrp="1"/>
          </p:cNvSpPr>
          <p:nvPr>
            <p:ph idx="1"/>
          </p:nvPr>
        </p:nvSpPr>
        <p:spPr>
          <a:xfrm>
            <a:off x="535482" y="2473036"/>
            <a:ext cx="8229600" cy="3996774"/>
          </a:xfrm>
        </p:spPr>
        <p:txBody>
          <a:bodyPr anchor="ctr">
            <a:normAutofit/>
          </a:bodyPr>
          <a:lstStyle/>
          <a:p>
            <a:r>
              <a:rPr lang="nb-NO" dirty="0">
                <a:solidFill>
                  <a:schemeClr val="tx1"/>
                </a:solidFill>
              </a:rPr>
              <a:t>Spør om det er en plan for </a:t>
            </a:r>
            <a:r>
              <a:rPr lang="nb-NO" b="1" dirty="0">
                <a:solidFill>
                  <a:srgbClr val="219993"/>
                </a:solidFill>
              </a:rPr>
              <a:t>overgang til smalspektret</a:t>
            </a:r>
            <a:r>
              <a:rPr lang="nb-NO" dirty="0">
                <a:solidFill>
                  <a:srgbClr val="219993"/>
                </a:solidFill>
              </a:rPr>
              <a:t> </a:t>
            </a:r>
            <a:r>
              <a:rPr lang="nb-NO" dirty="0">
                <a:solidFill>
                  <a:schemeClr val="tx1"/>
                </a:solidFill>
              </a:rPr>
              <a:t>behandling</a:t>
            </a:r>
          </a:p>
          <a:p>
            <a:r>
              <a:rPr lang="nb-NO" dirty="0">
                <a:solidFill>
                  <a:schemeClr val="tx1"/>
                </a:solidFill>
              </a:rPr>
              <a:t>Hvis du ikke vet det, spør hva som er </a:t>
            </a:r>
            <a:r>
              <a:rPr lang="nb-NO" b="1" dirty="0">
                <a:solidFill>
                  <a:srgbClr val="219993"/>
                </a:solidFill>
              </a:rPr>
              <a:t>indikasjonen</a:t>
            </a:r>
            <a:r>
              <a:rPr lang="nb-NO" dirty="0">
                <a:solidFill>
                  <a:schemeClr val="tx1"/>
                </a:solidFill>
              </a:rPr>
              <a:t> for behandlingen</a:t>
            </a:r>
          </a:p>
          <a:p>
            <a:r>
              <a:rPr lang="nb-NO" dirty="0">
                <a:solidFill>
                  <a:schemeClr val="tx1"/>
                </a:solidFill>
              </a:rPr>
              <a:t>Spør/undersøk om resultater av </a:t>
            </a:r>
            <a:r>
              <a:rPr lang="nb-NO" b="1" dirty="0">
                <a:solidFill>
                  <a:srgbClr val="219993"/>
                </a:solidFill>
              </a:rPr>
              <a:t>dyrkningsprøver</a:t>
            </a:r>
            <a:r>
              <a:rPr lang="nb-NO" dirty="0">
                <a:solidFill>
                  <a:schemeClr val="tx1"/>
                </a:solidFill>
              </a:rPr>
              <a:t> har kommet</a:t>
            </a:r>
          </a:p>
          <a:p>
            <a:r>
              <a:rPr lang="nb-NO" dirty="0">
                <a:solidFill>
                  <a:schemeClr val="tx1"/>
                </a:solidFill>
              </a:rPr>
              <a:t>Spør om det er en </a:t>
            </a:r>
            <a:r>
              <a:rPr lang="nb-NO" b="1" dirty="0">
                <a:solidFill>
                  <a:srgbClr val="219993"/>
                </a:solidFill>
              </a:rPr>
              <a:t>plan for varighet </a:t>
            </a:r>
            <a:r>
              <a:rPr lang="nb-NO" dirty="0">
                <a:solidFill>
                  <a:schemeClr val="tx1"/>
                </a:solidFill>
              </a:rPr>
              <a:t>av behandling </a:t>
            </a:r>
          </a:p>
          <a:p>
            <a:r>
              <a:rPr lang="nb-NO" dirty="0">
                <a:solidFill>
                  <a:schemeClr val="tx1"/>
                </a:solidFill>
              </a:rPr>
              <a:t>Før helg; spør om middelet </a:t>
            </a:r>
            <a:r>
              <a:rPr lang="nb-NO" b="1" dirty="0">
                <a:solidFill>
                  <a:srgbClr val="219993"/>
                </a:solidFill>
              </a:rPr>
              <a:t>kan seponeres </a:t>
            </a:r>
            <a:r>
              <a:rPr lang="nb-NO" dirty="0">
                <a:solidFill>
                  <a:schemeClr val="tx1"/>
                </a:solidFill>
              </a:rPr>
              <a:t>i løpet av helgen</a:t>
            </a:r>
          </a:p>
          <a:p>
            <a:r>
              <a:rPr lang="nb-NO" dirty="0">
                <a:solidFill>
                  <a:schemeClr val="tx1"/>
                </a:solidFill>
              </a:rPr>
              <a:t>Ved overflytting/utskriving; be om at det legges </a:t>
            </a:r>
            <a:r>
              <a:rPr lang="nb-NO" b="1" dirty="0">
                <a:solidFill>
                  <a:srgbClr val="219993"/>
                </a:solidFill>
              </a:rPr>
              <a:t>en pla</a:t>
            </a:r>
            <a:r>
              <a:rPr lang="nb-NO" b="1" dirty="0">
                <a:solidFill>
                  <a:srgbClr val="2EC4BB"/>
                </a:solidFill>
              </a:rPr>
              <a:t>n </a:t>
            </a:r>
            <a:r>
              <a:rPr lang="nb-NO" dirty="0">
                <a:solidFill>
                  <a:schemeClr val="tx1"/>
                </a:solidFill>
              </a:rPr>
              <a:t>for videre behandling</a:t>
            </a:r>
          </a:p>
          <a:p>
            <a:endParaRPr lang="nb-NO" dirty="0">
              <a:solidFill>
                <a:schemeClr val="tx1"/>
              </a:solidFill>
            </a:endParaRPr>
          </a:p>
        </p:txBody>
      </p:sp>
    </p:spTree>
    <p:extLst>
      <p:ext uri="{BB962C8B-B14F-4D97-AF65-F5344CB8AC3E}">
        <p14:creationId xmlns:p14="http://schemas.microsoft.com/office/powerpoint/2010/main" val="348858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3E50-EE5C-49E6-899F-F7F699BCC072}"/>
              </a:ext>
            </a:extLst>
          </p:cNvPr>
          <p:cNvSpPr>
            <a:spLocks noGrp="1"/>
          </p:cNvSpPr>
          <p:nvPr>
            <p:ph type="title"/>
          </p:nvPr>
        </p:nvSpPr>
        <p:spPr>
          <a:xfrm>
            <a:off x="535482" y="1149500"/>
            <a:ext cx="8229600" cy="1143000"/>
          </a:xfrm>
        </p:spPr>
        <p:txBody>
          <a:bodyPr anchor="ctr">
            <a:normAutofit/>
          </a:bodyPr>
          <a:lstStyle/>
          <a:p>
            <a:r>
              <a:rPr lang="en-US" dirty="0" err="1"/>
              <a:t>Diskuter</a:t>
            </a:r>
            <a:r>
              <a:rPr lang="en-US" dirty="0"/>
              <a:t> med </a:t>
            </a:r>
            <a:r>
              <a:rPr lang="en-US" dirty="0" err="1"/>
              <a:t>sidemannen</a:t>
            </a:r>
            <a:r>
              <a:rPr lang="en-US" dirty="0"/>
              <a:t>:</a:t>
            </a:r>
            <a:endParaRPr lang="en-GB" dirty="0"/>
          </a:p>
        </p:txBody>
      </p:sp>
      <p:pic>
        <p:nvPicPr>
          <p:cNvPr id="5" name="Picture 4">
            <a:extLst>
              <a:ext uri="{FF2B5EF4-FFF2-40B4-BE49-F238E27FC236}">
                <a16:creationId xmlns:a16="http://schemas.microsoft.com/office/drawing/2014/main" id="{E4462D4E-7A89-46CE-88B7-C91DACD28540}"/>
              </a:ext>
              <a:ext uri="{C183D7F6-B498-43B3-948B-1728B52AA6E4}">
                <adec:decorative xmlns:adec="http://schemas.microsoft.com/office/drawing/2017/decorative" val="1"/>
              </a:ext>
            </a:extLst>
          </p:cNvPr>
          <p:cNvPicPr>
            <a:picLocks noChangeAspect="1"/>
          </p:cNvPicPr>
          <p:nvPr/>
        </p:nvPicPr>
        <p:blipFill rotWithShape="1">
          <a:blip r:embed="rId3"/>
          <a:srcRect l="14470" r="35843" b="-1"/>
          <a:stretch/>
        </p:blipFill>
        <p:spPr>
          <a:xfrm>
            <a:off x="0" y="2292500"/>
            <a:ext cx="4574082" cy="4565500"/>
          </a:xfrm>
          <a:prstGeom prst="rect">
            <a:avLst/>
          </a:prstGeom>
          <a:noFill/>
        </p:spPr>
      </p:pic>
      <p:sp>
        <p:nvSpPr>
          <p:cNvPr id="3" name="Content Placeholder 2">
            <a:extLst>
              <a:ext uri="{FF2B5EF4-FFF2-40B4-BE49-F238E27FC236}">
                <a16:creationId xmlns:a16="http://schemas.microsoft.com/office/drawing/2014/main" id="{182BAFE5-1327-47AB-8465-791DD76A6934}"/>
              </a:ext>
            </a:extLst>
          </p:cNvPr>
          <p:cNvSpPr>
            <a:spLocks noGrp="1"/>
          </p:cNvSpPr>
          <p:nvPr>
            <p:ph sz="half" idx="2"/>
          </p:nvPr>
        </p:nvSpPr>
        <p:spPr>
          <a:xfrm>
            <a:off x="4726482" y="2292500"/>
            <a:ext cx="4417518" cy="4315334"/>
          </a:xfrm>
        </p:spPr>
        <p:txBody>
          <a:bodyPr>
            <a:normAutofit/>
          </a:bodyPr>
          <a:lstStyle/>
          <a:p>
            <a:r>
              <a:rPr lang="en-US" sz="3200" dirty="0" err="1">
                <a:solidFill>
                  <a:schemeClr val="tx1"/>
                </a:solidFill>
              </a:rPr>
              <a:t>Hva</a:t>
            </a:r>
            <a:r>
              <a:rPr lang="en-US" sz="3200" dirty="0">
                <a:solidFill>
                  <a:schemeClr val="tx1"/>
                </a:solidFill>
              </a:rPr>
              <a:t> </a:t>
            </a:r>
            <a:r>
              <a:rPr lang="en-US" sz="3200" dirty="0" err="1">
                <a:solidFill>
                  <a:schemeClr val="tx1"/>
                </a:solidFill>
              </a:rPr>
              <a:t>kan</a:t>
            </a:r>
            <a:r>
              <a:rPr lang="en-US" sz="3200" dirty="0">
                <a:solidFill>
                  <a:schemeClr val="tx1"/>
                </a:solidFill>
              </a:rPr>
              <a:t> </a:t>
            </a:r>
            <a:r>
              <a:rPr lang="en-US" sz="3200" dirty="0" err="1">
                <a:solidFill>
                  <a:schemeClr val="tx1"/>
                </a:solidFill>
              </a:rPr>
              <a:t>være</a:t>
            </a:r>
            <a:r>
              <a:rPr lang="en-US" sz="3200" dirty="0">
                <a:solidFill>
                  <a:schemeClr val="tx1"/>
                </a:solidFill>
              </a:rPr>
              <a:t> </a:t>
            </a:r>
            <a:r>
              <a:rPr lang="en-US" sz="3200" dirty="0" err="1">
                <a:solidFill>
                  <a:schemeClr val="tx1"/>
                </a:solidFill>
              </a:rPr>
              <a:t>til</a:t>
            </a:r>
            <a:r>
              <a:rPr lang="en-US" sz="3200" dirty="0">
                <a:solidFill>
                  <a:schemeClr val="tx1"/>
                </a:solidFill>
              </a:rPr>
              <a:t> hinder for å ta </a:t>
            </a:r>
            <a:r>
              <a:rPr lang="en-US" sz="3200" dirty="0" err="1">
                <a:solidFill>
                  <a:schemeClr val="tx1"/>
                </a:solidFill>
              </a:rPr>
              <a:t>opp</a:t>
            </a:r>
            <a:r>
              <a:rPr lang="en-US" sz="3200" dirty="0">
                <a:solidFill>
                  <a:schemeClr val="tx1"/>
                </a:solidFill>
              </a:rPr>
              <a:t> </a:t>
            </a:r>
            <a:r>
              <a:rPr lang="en-US" sz="3200" dirty="0" err="1">
                <a:solidFill>
                  <a:schemeClr val="tx1"/>
                </a:solidFill>
              </a:rPr>
              <a:t>faglige</a:t>
            </a:r>
            <a:r>
              <a:rPr lang="en-US" sz="3200" dirty="0">
                <a:solidFill>
                  <a:schemeClr val="tx1"/>
                </a:solidFill>
              </a:rPr>
              <a:t> </a:t>
            </a:r>
            <a:r>
              <a:rPr lang="en-US" sz="3200" dirty="0" err="1">
                <a:solidFill>
                  <a:schemeClr val="tx1"/>
                </a:solidFill>
              </a:rPr>
              <a:t>spørsmål</a:t>
            </a:r>
            <a:r>
              <a:rPr lang="en-US" sz="3200" dirty="0">
                <a:solidFill>
                  <a:schemeClr val="tx1"/>
                </a:solidFill>
              </a:rPr>
              <a:t> </a:t>
            </a:r>
            <a:r>
              <a:rPr lang="en-US" sz="3200" dirty="0" err="1">
                <a:solidFill>
                  <a:schemeClr val="tx1"/>
                </a:solidFill>
              </a:rPr>
              <a:t>omkring</a:t>
            </a:r>
            <a:r>
              <a:rPr lang="en-US" sz="3200" dirty="0">
                <a:solidFill>
                  <a:schemeClr val="tx1"/>
                </a:solidFill>
              </a:rPr>
              <a:t> </a:t>
            </a:r>
            <a:r>
              <a:rPr lang="en-US" sz="3200" dirty="0" err="1">
                <a:solidFill>
                  <a:schemeClr val="tx1"/>
                </a:solidFill>
              </a:rPr>
              <a:t>antibiotikabehandling</a:t>
            </a:r>
            <a:r>
              <a:rPr lang="en-US" sz="3200" dirty="0">
                <a:solidFill>
                  <a:schemeClr val="tx1"/>
                </a:solidFill>
              </a:rPr>
              <a:t> med </a:t>
            </a:r>
            <a:r>
              <a:rPr lang="en-US" sz="3200" dirty="0" err="1">
                <a:solidFill>
                  <a:schemeClr val="tx1"/>
                </a:solidFill>
              </a:rPr>
              <a:t>legen</a:t>
            </a:r>
            <a:r>
              <a:rPr lang="en-US" sz="3200" dirty="0">
                <a:solidFill>
                  <a:schemeClr val="tx1"/>
                </a:solidFill>
              </a:rPr>
              <a:t>?</a:t>
            </a:r>
            <a:endParaRPr lang="en-GB" sz="3200" dirty="0">
              <a:solidFill>
                <a:schemeClr val="tx1"/>
              </a:solidFill>
            </a:endParaRPr>
          </a:p>
        </p:txBody>
      </p:sp>
    </p:spTree>
    <p:extLst>
      <p:ext uri="{BB962C8B-B14F-4D97-AF65-F5344CB8AC3E}">
        <p14:creationId xmlns:p14="http://schemas.microsoft.com/office/powerpoint/2010/main" val="500214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890942"/>
            <a:ext cx="8273240" cy="1143000"/>
          </a:xfrm>
        </p:spPr>
        <p:txBody>
          <a:bodyPr>
            <a:normAutofit/>
          </a:bodyPr>
          <a:lstStyle/>
          <a:p>
            <a:r>
              <a:rPr lang="nb-NO" dirty="0"/>
              <a:t>Sykepleieren– revurderer </a:t>
            </a:r>
          </a:p>
        </p:txBody>
      </p:sp>
      <p:sp>
        <p:nvSpPr>
          <p:cNvPr id="3" name="Content Placeholder 2"/>
          <p:cNvSpPr>
            <a:spLocks noGrp="1"/>
          </p:cNvSpPr>
          <p:nvPr>
            <p:ph idx="1"/>
          </p:nvPr>
        </p:nvSpPr>
        <p:spPr>
          <a:xfrm>
            <a:off x="2026239" y="2033943"/>
            <a:ext cx="6631482" cy="4824056"/>
          </a:xfrm>
        </p:spPr>
        <p:txBody>
          <a:bodyPr>
            <a:normAutofit fontScale="25000" lnSpcReduction="20000"/>
          </a:bodyPr>
          <a:lstStyle/>
          <a:p>
            <a:pPr marL="0" indent="0">
              <a:lnSpc>
                <a:spcPct val="120000"/>
              </a:lnSpc>
              <a:buNone/>
            </a:pPr>
            <a:r>
              <a:rPr lang="nb-NO" sz="6400" b="1" dirty="0">
                <a:solidFill>
                  <a:schemeClr val="tx1"/>
                </a:solidFill>
              </a:rPr>
              <a:t>Hvordan er pasientens </a:t>
            </a:r>
            <a:r>
              <a:rPr lang="nb-NO" sz="6400" b="1" dirty="0" err="1">
                <a:solidFill>
                  <a:schemeClr val="tx1"/>
                </a:solidFill>
              </a:rPr>
              <a:t>vitalia</a:t>
            </a:r>
            <a:r>
              <a:rPr lang="nb-NO" sz="6400" b="1" dirty="0">
                <a:solidFill>
                  <a:schemeClr val="tx1"/>
                </a:solidFill>
              </a:rPr>
              <a:t>? - har antibiotikabehandlingen hatt effekt?</a:t>
            </a:r>
          </a:p>
          <a:p>
            <a:pPr marL="0" indent="0">
              <a:lnSpc>
                <a:spcPct val="120000"/>
              </a:lnSpc>
              <a:buNone/>
            </a:pPr>
            <a:r>
              <a:rPr lang="nb-NO" sz="8000" b="1" dirty="0">
                <a:solidFill>
                  <a:schemeClr val="tx1"/>
                </a:solidFill>
              </a:rPr>
              <a:t>Sjekkliste for revurdering av antibiotika innen 2-3 døgn:</a:t>
            </a:r>
          </a:p>
          <a:p>
            <a:pPr>
              <a:lnSpc>
                <a:spcPct val="120000"/>
              </a:lnSpc>
            </a:pPr>
            <a:r>
              <a:rPr lang="nb-NO" sz="8000" dirty="0">
                <a:solidFill>
                  <a:schemeClr val="tx1"/>
                </a:solidFill>
              </a:rPr>
              <a:t>Vurdere klinisk respons </a:t>
            </a:r>
          </a:p>
          <a:p>
            <a:pPr>
              <a:lnSpc>
                <a:spcPct val="120000"/>
              </a:lnSpc>
            </a:pPr>
            <a:r>
              <a:rPr lang="nb-NO" sz="8000" dirty="0">
                <a:solidFill>
                  <a:schemeClr val="tx1"/>
                </a:solidFill>
              </a:rPr>
              <a:t>Sjekk mikrobiologiske prøvesvar. Er antibiotika justert etter disse?</a:t>
            </a:r>
          </a:p>
          <a:p>
            <a:pPr>
              <a:lnSpc>
                <a:spcPct val="120000"/>
              </a:lnSpc>
            </a:pPr>
            <a:r>
              <a:rPr lang="nb-NO" sz="8000" dirty="0">
                <a:solidFill>
                  <a:schemeClr val="tx1"/>
                </a:solidFill>
              </a:rPr>
              <a:t>Er antibiotika forskrevet i henhold til nasjonale retningslinjer?</a:t>
            </a:r>
          </a:p>
          <a:p>
            <a:pPr marL="457200" indent="-457200">
              <a:lnSpc>
                <a:spcPct val="120000"/>
              </a:lnSpc>
            </a:pPr>
            <a:r>
              <a:rPr lang="nb-NO" sz="8000" dirty="0">
                <a:solidFill>
                  <a:schemeClr val="tx1"/>
                </a:solidFill>
              </a:rPr>
              <a:t>Når ble behandlingen startet? – plan for behandlingslengde? </a:t>
            </a:r>
          </a:p>
          <a:p>
            <a:pPr marL="457200" indent="-457200">
              <a:lnSpc>
                <a:spcPct val="120000"/>
              </a:lnSpc>
            </a:pPr>
            <a:r>
              <a:rPr lang="nb-NO" sz="8000" dirty="0">
                <a:solidFill>
                  <a:schemeClr val="tx1"/>
                </a:solidFill>
              </a:rPr>
              <a:t>Overgang fra intravenøs til peroral behandling? </a:t>
            </a:r>
          </a:p>
          <a:p>
            <a:pPr marL="457200" indent="-457200">
              <a:lnSpc>
                <a:spcPct val="120000"/>
              </a:lnSpc>
            </a:pPr>
            <a:r>
              <a:rPr lang="nb-NO" sz="8000" dirty="0">
                <a:solidFill>
                  <a:schemeClr val="tx1"/>
                </a:solidFill>
              </a:rPr>
              <a:t>Plan for videre behandling, sluttdato og ev. ny revurdering</a:t>
            </a:r>
          </a:p>
          <a:p>
            <a:pPr marL="457200" indent="-457200">
              <a:lnSpc>
                <a:spcPct val="120000"/>
              </a:lnSpc>
            </a:pPr>
            <a:endParaRPr lang="nb-NO" sz="4500" dirty="0">
              <a:solidFill>
                <a:schemeClr val="tx1"/>
              </a:solidFill>
            </a:endParaRPr>
          </a:p>
          <a:p>
            <a:pPr marL="0" indent="0">
              <a:buNone/>
            </a:pPr>
            <a:r>
              <a:rPr lang="nb-NO" sz="4000" b="1" dirty="0">
                <a:solidFill>
                  <a:schemeClr val="tx1"/>
                </a:solidFill>
              </a:rPr>
              <a:t>Film: </a:t>
            </a:r>
            <a:r>
              <a:rPr lang="nb-NO" sz="4000" dirty="0">
                <a:solidFill>
                  <a:schemeClr val="tx1"/>
                </a:solidFill>
              </a:rPr>
              <a:t>Barn om antibiotika DEL 2: https://www.antibiotika.no/asp/kurs-og-undervisning/sykepleierstudenter/undervisningsmateriell/aktuelle-videoer-til-sykepleierundervisning/</a:t>
            </a:r>
          </a:p>
          <a:p>
            <a:pPr marL="0" indent="0">
              <a:buNone/>
            </a:pPr>
            <a:endParaRPr lang="nb-NO" sz="4000" dirty="0">
              <a:solidFill>
                <a:schemeClr val="tx1"/>
              </a:solidFill>
            </a:endParaRPr>
          </a:p>
          <a:p>
            <a:pPr marL="0" indent="0">
              <a:buNone/>
            </a:pPr>
            <a:r>
              <a:rPr lang="nb-NO" sz="4000" dirty="0">
                <a:solidFill>
                  <a:schemeClr val="tx1"/>
                </a:solidFill>
              </a:rPr>
              <a:t>https://youtu.be/YINbI4osg6s</a:t>
            </a:r>
          </a:p>
          <a:p>
            <a:pPr marL="457200" indent="-457200"/>
            <a:endParaRPr lang="nb-NO" dirty="0"/>
          </a:p>
          <a:p>
            <a:pPr marL="457200" indent="-457200"/>
            <a:endParaRPr lang="nb-NO" dirty="0"/>
          </a:p>
        </p:txBody>
      </p:sp>
      <p:pic>
        <p:nvPicPr>
          <p:cNvPr id="4" name="Picture 3" descr="Bilde av kvinnelig sykeplier i hvir sykepleieruniform"/>
          <p:cNvPicPr>
            <a:picLocks noChangeAspect="1"/>
          </p:cNvPicPr>
          <p:nvPr/>
        </p:nvPicPr>
        <p:blipFill>
          <a:blip r:embed="rId3"/>
          <a:stretch>
            <a:fillRect/>
          </a:stretch>
        </p:blipFill>
        <p:spPr>
          <a:xfrm rot="5400000">
            <a:off x="-1346272" y="3479868"/>
            <a:ext cx="4724400" cy="2031863"/>
          </a:xfrm>
          <a:prstGeom prst="rect">
            <a:avLst/>
          </a:prstGeom>
        </p:spPr>
      </p:pic>
      <p:sp>
        <p:nvSpPr>
          <p:cNvPr id="5"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1654195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close-up of a bicycle wheel - et nav&#10;dekorativt&#10;Description automatically generated&#10;">
            <a:extLst>
              <a:ext uri="{FF2B5EF4-FFF2-40B4-BE49-F238E27FC236}">
                <a16:creationId xmlns:a16="http://schemas.microsoft.com/office/drawing/2014/main" id="{6C417480-3B3F-057B-DC11-D095ADD1E19E}"/>
              </a:ext>
            </a:extLst>
          </p:cNvPr>
          <p:cNvPicPr>
            <a:picLocks noChangeAspect="1"/>
          </p:cNvPicPr>
          <p:nvPr/>
        </p:nvPicPr>
        <p:blipFill>
          <a:blip r:embed="rId3"/>
          <a:stretch>
            <a:fillRect/>
          </a:stretch>
        </p:blipFill>
        <p:spPr>
          <a:xfrm>
            <a:off x="6589986" y="-1"/>
            <a:ext cx="2554014" cy="2632841"/>
          </a:xfrm>
          <a:prstGeom prst="rect">
            <a:avLst/>
          </a:prstGeom>
        </p:spPr>
      </p:pic>
      <p:sp>
        <p:nvSpPr>
          <p:cNvPr id="2" name="Title 1">
            <a:extLst>
              <a:ext uri="{FF2B5EF4-FFF2-40B4-BE49-F238E27FC236}">
                <a16:creationId xmlns:a16="http://schemas.microsoft.com/office/drawing/2014/main" id="{61CDC0CE-5A56-BB7D-8883-0AA33EB078AF}"/>
              </a:ext>
            </a:extLst>
          </p:cNvPr>
          <p:cNvSpPr>
            <a:spLocks noGrp="1"/>
          </p:cNvSpPr>
          <p:nvPr>
            <p:ph type="title"/>
          </p:nvPr>
        </p:nvSpPr>
        <p:spPr>
          <a:xfrm>
            <a:off x="535482" y="1340068"/>
            <a:ext cx="8229600" cy="952431"/>
          </a:xfrm>
        </p:spPr>
        <p:txBody>
          <a:bodyPr/>
          <a:lstStyle/>
          <a:p>
            <a:r>
              <a:rPr lang="nb-NO" dirty="0">
                <a:solidFill>
                  <a:schemeClr val="tx1"/>
                </a:solidFill>
              </a:rPr>
              <a:t>Sykepleieren – koordinator </a:t>
            </a:r>
            <a:endParaRPr lang="en-GB" dirty="0"/>
          </a:p>
        </p:txBody>
      </p:sp>
      <p:sp>
        <p:nvSpPr>
          <p:cNvPr id="3" name="Content Placeholder 2">
            <a:extLst>
              <a:ext uri="{FF2B5EF4-FFF2-40B4-BE49-F238E27FC236}">
                <a16:creationId xmlns:a16="http://schemas.microsoft.com/office/drawing/2014/main" id="{4722C796-236B-51CA-198D-73E6417E47C7}"/>
              </a:ext>
            </a:extLst>
          </p:cNvPr>
          <p:cNvSpPr>
            <a:spLocks noGrp="1"/>
          </p:cNvSpPr>
          <p:nvPr>
            <p:ph idx="1"/>
          </p:nvPr>
        </p:nvSpPr>
        <p:spPr>
          <a:xfrm>
            <a:off x="535482" y="2459420"/>
            <a:ext cx="8229600" cy="4398579"/>
          </a:xfrm>
        </p:spPr>
        <p:txBody>
          <a:bodyPr>
            <a:normAutofit/>
          </a:bodyPr>
          <a:lstStyle/>
          <a:p>
            <a:r>
              <a:rPr lang="nb-NO" dirty="0">
                <a:solidFill>
                  <a:schemeClr val="tx1"/>
                </a:solidFill>
              </a:rPr>
              <a:t>En koordinerende og sentral rolle i det tverrfaglige teamet </a:t>
            </a:r>
          </a:p>
          <a:p>
            <a:r>
              <a:rPr lang="nb-NO" dirty="0">
                <a:solidFill>
                  <a:schemeClr val="tx1"/>
                </a:solidFill>
              </a:rPr>
              <a:t>Et NAV i systemet rundt et pasientforløp </a:t>
            </a:r>
          </a:p>
          <a:p>
            <a:r>
              <a:rPr lang="nb-NO" b="1" dirty="0">
                <a:solidFill>
                  <a:schemeClr val="tx1"/>
                </a:solidFill>
              </a:rPr>
              <a:t>Et «knutepunkt</a:t>
            </a:r>
            <a:r>
              <a:rPr lang="nb-NO" dirty="0">
                <a:solidFill>
                  <a:schemeClr val="tx1"/>
                </a:solidFill>
              </a:rPr>
              <a:t>» i kommunikasjonen om forskrivning og administrasjon av antibiotika</a:t>
            </a:r>
          </a:p>
          <a:p>
            <a:r>
              <a:rPr lang="nb-NO" dirty="0">
                <a:solidFill>
                  <a:schemeClr val="tx1"/>
                </a:solidFill>
              </a:rPr>
              <a:t>En premissleverandør for behandlingen – kan påvirke pasientforløpet </a:t>
            </a:r>
          </a:p>
          <a:p>
            <a:r>
              <a:rPr lang="nb-NO" dirty="0">
                <a:solidFill>
                  <a:schemeClr val="tx1"/>
                </a:solidFill>
              </a:rPr>
              <a:t>Har påvirkning i de medisinske avgjørelsene </a:t>
            </a:r>
          </a:p>
          <a:p>
            <a:r>
              <a:rPr lang="nb-NO" dirty="0">
                <a:solidFill>
                  <a:schemeClr val="tx1"/>
                </a:solidFill>
              </a:rPr>
              <a:t>Med på å forme forskrivningsadferd og antibiotikabruk </a:t>
            </a:r>
            <a:r>
              <a:rPr lang="nb-NO" dirty="0">
                <a:solidFill>
                  <a:schemeClr val="tx1"/>
                </a:solidFill>
                <a:highlight>
                  <a:srgbClr val="FFFF00"/>
                </a:highlight>
              </a:rPr>
              <a:t> </a:t>
            </a:r>
          </a:p>
          <a:p>
            <a:pPr>
              <a:buFont typeface="Arial" panose="020B0604020202020204" pitchFamily="34" charset="0"/>
              <a:buChar char="•"/>
            </a:pPr>
            <a:r>
              <a:rPr lang="nb-NO" b="1" dirty="0">
                <a:solidFill>
                  <a:srgbClr val="219993"/>
                </a:solidFill>
              </a:rPr>
              <a:t>Sykepleiervalg</a:t>
            </a:r>
            <a:r>
              <a:rPr lang="nb-NO" dirty="0"/>
              <a:t> spiller stor rolle for videre håndtering</a:t>
            </a:r>
            <a:endParaRPr lang="nb-NO" dirty="0">
              <a:solidFill>
                <a:schemeClr val="tx1"/>
              </a:solidFill>
            </a:endParaRPr>
          </a:p>
          <a:p>
            <a:endParaRPr lang="en-GB" dirty="0"/>
          </a:p>
        </p:txBody>
      </p:sp>
    </p:spTree>
    <p:extLst>
      <p:ext uri="{BB962C8B-B14F-4D97-AF65-F5344CB8AC3E}">
        <p14:creationId xmlns:p14="http://schemas.microsoft.com/office/powerpoint/2010/main" val="4189656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1149500"/>
            <a:ext cx="8229600" cy="1143000"/>
          </a:xfrm>
        </p:spPr>
        <p:txBody>
          <a:bodyPr anchor="ctr">
            <a:noAutofit/>
          </a:bodyPr>
          <a:lstStyle/>
          <a:p>
            <a:pPr>
              <a:lnSpc>
                <a:spcPct val="90000"/>
              </a:lnSpc>
            </a:pPr>
            <a:r>
              <a:rPr lang="nb-NO" dirty="0">
                <a:solidFill>
                  <a:schemeClr val="tx1"/>
                </a:solidFill>
              </a:rPr>
              <a:t>Sykepleieren –  kommunikator</a:t>
            </a:r>
          </a:p>
        </p:txBody>
      </p:sp>
      <p:pic>
        <p:nvPicPr>
          <p:cNvPr id="4" name="Picture 3" descr="Et bilde som inneholder to hender som hillser på hverander - håndhilser"/>
          <p:cNvPicPr>
            <a:picLocks noChangeAspect="1"/>
          </p:cNvPicPr>
          <p:nvPr/>
        </p:nvPicPr>
        <p:blipFill rotWithShape="1">
          <a:blip r:embed="rId3">
            <a:extLst>
              <a:ext uri="{28A0092B-C50C-407E-A947-70E740481C1C}">
                <a14:useLocalDpi xmlns:a14="http://schemas.microsoft.com/office/drawing/2010/main" val="0"/>
              </a:ext>
            </a:extLst>
          </a:blip>
          <a:srcRect l="22405" r="2645" b="3"/>
          <a:stretch/>
        </p:blipFill>
        <p:spPr>
          <a:xfrm>
            <a:off x="0" y="2078182"/>
            <a:ext cx="3574473" cy="4770069"/>
          </a:xfrm>
          <a:prstGeom prst="rect">
            <a:avLst/>
          </a:prstGeom>
          <a:noFill/>
        </p:spPr>
      </p:pic>
      <p:sp>
        <p:nvSpPr>
          <p:cNvPr id="3" name="Content Placeholder 2"/>
          <p:cNvSpPr>
            <a:spLocks noGrp="1"/>
          </p:cNvSpPr>
          <p:nvPr>
            <p:ph sz="half" idx="2"/>
          </p:nvPr>
        </p:nvSpPr>
        <p:spPr>
          <a:xfrm>
            <a:off x="3574473" y="2078182"/>
            <a:ext cx="5569527" cy="4779818"/>
          </a:xfrm>
        </p:spPr>
        <p:txBody>
          <a:bodyPr>
            <a:normAutofit/>
          </a:bodyPr>
          <a:lstStyle/>
          <a:p>
            <a:pPr>
              <a:lnSpc>
                <a:spcPct val="90000"/>
              </a:lnSpc>
            </a:pPr>
            <a:r>
              <a:rPr lang="nb-NO" sz="2400" dirty="0">
                <a:solidFill>
                  <a:schemeClr val="tx1"/>
                </a:solidFill>
              </a:rPr>
              <a:t>ved «sengekanten» - er NÆR pasient og pårørende</a:t>
            </a:r>
          </a:p>
          <a:p>
            <a:pPr>
              <a:lnSpc>
                <a:spcPct val="90000"/>
              </a:lnSpc>
            </a:pPr>
            <a:r>
              <a:rPr lang="nb-NO" sz="2400" dirty="0">
                <a:solidFill>
                  <a:schemeClr val="tx1"/>
                </a:solidFill>
              </a:rPr>
              <a:t>tettest på, tilbringer mest tid </a:t>
            </a:r>
          </a:p>
          <a:p>
            <a:pPr>
              <a:lnSpc>
                <a:spcPct val="90000"/>
              </a:lnSpc>
            </a:pPr>
            <a:r>
              <a:rPr lang="nb-NO" sz="2400" dirty="0">
                <a:solidFill>
                  <a:schemeClr val="tx1"/>
                </a:solidFill>
              </a:rPr>
              <a:t>har kontinuitet i behandlingen, fra dag til dag, time til time</a:t>
            </a:r>
          </a:p>
          <a:p>
            <a:pPr>
              <a:lnSpc>
                <a:spcPct val="90000"/>
              </a:lnSpc>
            </a:pPr>
            <a:r>
              <a:rPr lang="nb-NO" sz="2400" dirty="0">
                <a:solidFill>
                  <a:schemeClr val="tx1"/>
                </a:solidFill>
              </a:rPr>
              <a:t>kommuniserer mest med pasienten</a:t>
            </a:r>
          </a:p>
          <a:p>
            <a:pPr>
              <a:lnSpc>
                <a:spcPct val="90000"/>
              </a:lnSpc>
            </a:pPr>
            <a:r>
              <a:rPr lang="nb-NO" sz="2400" dirty="0">
                <a:solidFill>
                  <a:schemeClr val="tx1"/>
                </a:solidFill>
              </a:rPr>
              <a:t>opparbeider tillit</a:t>
            </a:r>
          </a:p>
          <a:p>
            <a:pPr>
              <a:lnSpc>
                <a:spcPct val="90000"/>
              </a:lnSpc>
            </a:pPr>
            <a:endParaRPr lang="nb-NO" sz="2400" dirty="0">
              <a:solidFill>
                <a:schemeClr val="tx1"/>
              </a:solidFill>
            </a:endParaRPr>
          </a:p>
          <a:p>
            <a:pPr>
              <a:lnSpc>
                <a:spcPct val="90000"/>
              </a:lnSpc>
            </a:pPr>
            <a:r>
              <a:rPr lang="nb-NO" sz="2400" dirty="0">
                <a:solidFill>
                  <a:schemeClr val="tx1"/>
                </a:solidFill>
              </a:rPr>
              <a:t>Derfor: pasientens «</a:t>
            </a:r>
            <a:r>
              <a:rPr lang="nb-NO" sz="2400" b="1" dirty="0">
                <a:solidFill>
                  <a:schemeClr val="tx1"/>
                </a:solidFill>
              </a:rPr>
              <a:t>advokat» og talsmann  </a:t>
            </a:r>
            <a:r>
              <a:rPr lang="nb-NO" sz="2400" dirty="0">
                <a:solidFill>
                  <a:schemeClr val="tx1"/>
                </a:solidFill>
              </a:rPr>
              <a:t>-  bidrar til å bringe pasientens interesser frem</a:t>
            </a:r>
          </a:p>
          <a:p>
            <a:pPr>
              <a:lnSpc>
                <a:spcPct val="90000"/>
              </a:lnSpc>
            </a:pPr>
            <a:endParaRPr lang="nb-NO" dirty="0"/>
          </a:p>
        </p:txBody>
      </p:sp>
    </p:spTree>
    <p:extLst>
      <p:ext uri="{BB962C8B-B14F-4D97-AF65-F5344CB8AC3E}">
        <p14:creationId xmlns:p14="http://schemas.microsoft.com/office/powerpoint/2010/main" val="278673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968840"/>
            <a:ext cx="8229600" cy="943087"/>
          </a:xfrm>
        </p:spPr>
        <p:txBody>
          <a:bodyPr anchor="ctr">
            <a:normAutofit/>
          </a:bodyPr>
          <a:lstStyle/>
          <a:p>
            <a:pPr>
              <a:lnSpc>
                <a:spcPct val="90000"/>
              </a:lnSpc>
            </a:pPr>
            <a:r>
              <a:rPr lang="nb-NO" sz="3700" dirty="0">
                <a:solidFill>
                  <a:schemeClr val="tx1"/>
                </a:solidFill>
              </a:rPr>
              <a:t>Sykepleieren – kommunikator</a:t>
            </a:r>
          </a:p>
        </p:txBody>
      </p:sp>
      <p:sp>
        <p:nvSpPr>
          <p:cNvPr id="3" name="Content Placeholder 2"/>
          <p:cNvSpPr>
            <a:spLocks noGrp="1"/>
          </p:cNvSpPr>
          <p:nvPr>
            <p:ph sz="half" idx="1"/>
          </p:nvPr>
        </p:nvSpPr>
        <p:spPr>
          <a:xfrm>
            <a:off x="535481" y="1911927"/>
            <a:ext cx="5699064" cy="4946071"/>
          </a:xfrm>
        </p:spPr>
        <p:txBody>
          <a:bodyPr>
            <a:normAutofit fontScale="92500" lnSpcReduction="10000"/>
          </a:bodyPr>
          <a:lstStyle/>
          <a:p>
            <a:pPr marL="0" indent="0">
              <a:lnSpc>
                <a:spcPct val="90000"/>
              </a:lnSpc>
              <a:buClrTx/>
              <a:buNone/>
            </a:pPr>
            <a:r>
              <a:rPr lang="nb-NO" sz="2400" dirty="0">
                <a:solidFill>
                  <a:schemeClr val="tx1"/>
                </a:solidFill>
              </a:rPr>
              <a:t>Kommunikasjon: informere pasient, pårørende og samfunn </a:t>
            </a:r>
          </a:p>
          <a:p>
            <a:pPr marL="0" indent="0">
              <a:lnSpc>
                <a:spcPct val="90000"/>
              </a:lnSpc>
              <a:buClrTx/>
              <a:buNone/>
            </a:pPr>
            <a:endParaRPr lang="nb-NO" sz="2400" dirty="0">
              <a:solidFill>
                <a:schemeClr val="tx1"/>
              </a:solidFill>
            </a:endParaRPr>
          </a:p>
          <a:p>
            <a:pPr marL="0" indent="0">
              <a:lnSpc>
                <a:spcPct val="90000"/>
              </a:lnSpc>
              <a:buClrTx/>
              <a:buNone/>
            </a:pPr>
            <a:r>
              <a:rPr lang="nb-NO" sz="2400" b="1" dirty="0"/>
              <a:t>Gi veiledning, råd og informasjon om:</a:t>
            </a:r>
            <a:endParaRPr lang="en-AU" sz="2400" b="1" dirty="0"/>
          </a:p>
          <a:p>
            <a:pPr marL="342900">
              <a:lnSpc>
                <a:spcPct val="90000"/>
              </a:lnSpc>
              <a:buClrTx/>
            </a:pPr>
            <a:r>
              <a:rPr lang="en-AU" sz="2400" b="1" dirty="0" err="1">
                <a:solidFill>
                  <a:srgbClr val="219993"/>
                </a:solidFill>
              </a:rPr>
              <a:t>Egenomsorg</a:t>
            </a:r>
            <a:endParaRPr lang="en-AU" sz="2400" b="1" dirty="0">
              <a:solidFill>
                <a:srgbClr val="219993"/>
              </a:solidFill>
            </a:endParaRPr>
          </a:p>
          <a:p>
            <a:pPr marL="342900">
              <a:lnSpc>
                <a:spcPct val="90000"/>
              </a:lnSpc>
              <a:buClrTx/>
            </a:pPr>
            <a:r>
              <a:rPr lang="en-AU" sz="2400" dirty="0" err="1">
                <a:solidFill>
                  <a:schemeClr val="tx1"/>
                </a:solidFill>
              </a:rPr>
              <a:t>Forventet</a:t>
            </a:r>
            <a:r>
              <a:rPr lang="en-AU" sz="2400" dirty="0"/>
              <a:t> </a:t>
            </a:r>
            <a:r>
              <a:rPr lang="en-AU" sz="2400" b="1" dirty="0" err="1">
                <a:solidFill>
                  <a:srgbClr val="219993"/>
                </a:solidFill>
              </a:rPr>
              <a:t>varighet</a:t>
            </a:r>
            <a:r>
              <a:rPr lang="en-AU" sz="2400" b="1" dirty="0">
                <a:solidFill>
                  <a:srgbClr val="219993"/>
                </a:solidFill>
              </a:rPr>
              <a:t> </a:t>
            </a:r>
            <a:r>
              <a:rPr lang="en-AU" sz="2400" dirty="0">
                <a:solidFill>
                  <a:schemeClr val="tx1"/>
                </a:solidFill>
              </a:rPr>
              <a:t>på </a:t>
            </a:r>
            <a:r>
              <a:rPr lang="en-AU" sz="2400" dirty="0" err="1">
                <a:solidFill>
                  <a:schemeClr val="tx1"/>
                </a:solidFill>
              </a:rPr>
              <a:t>infeksjonen</a:t>
            </a:r>
            <a:endParaRPr lang="en-AU" sz="2400" dirty="0">
              <a:solidFill>
                <a:schemeClr val="tx1"/>
              </a:solidFill>
            </a:endParaRPr>
          </a:p>
          <a:p>
            <a:pPr marL="342900">
              <a:lnSpc>
                <a:spcPct val="90000"/>
              </a:lnSpc>
              <a:buClrTx/>
            </a:pPr>
            <a:r>
              <a:rPr lang="en-AU" sz="2400" dirty="0" err="1">
                <a:solidFill>
                  <a:schemeClr val="tx1"/>
                </a:solidFill>
              </a:rPr>
              <a:t>Når</a:t>
            </a:r>
            <a:r>
              <a:rPr lang="en-AU" sz="2400" dirty="0">
                <a:solidFill>
                  <a:schemeClr val="tx1"/>
                </a:solidFill>
              </a:rPr>
              <a:t> de </a:t>
            </a:r>
            <a:r>
              <a:rPr lang="en-AU" sz="2400" dirty="0" err="1">
                <a:solidFill>
                  <a:schemeClr val="tx1"/>
                </a:solidFill>
              </a:rPr>
              <a:t>event</a:t>
            </a:r>
            <a:r>
              <a:rPr lang="en-AU" sz="2400" dirty="0" err="1"/>
              <a:t>uelt</a:t>
            </a:r>
            <a:r>
              <a:rPr lang="en-AU" sz="2400" dirty="0"/>
              <a:t> </a:t>
            </a:r>
            <a:r>
              <a:rPr lang="en-AU" sz="2400" b="1" dirty="0" err="1">
                <a:solidFill>
                  <a:srgbClr val="219993"/>
                </a:solidFill>
              </a:rPr>
              <a:t>bør</a:t>
            </a:r>
            <a:r>
              <a:rPr lang="en-AU" sz="2400" b="1" dirty="0">
                <a:solidFill>
                  <a:srgbClr val="219993"/>
                </a:solidFill>
              </a:rPr>
              <a:t> </a:t>
            </a:r>
            <a:r>
              <a:rPr lang="en-AU" sz="2400" b="1" dirty="0" err="1">
                <a:solidFill>
                  <a:srgbClr val="219993"/>
                </a:solidFill>
              </a:rPr>
              <a:t>oppsøke</a:t>
            </a:r>
            <a:r>
              <a:rPr lang="en-AU" sz="2400" b="1" dirty="0">
                <a:solidFill>
                  <a:srgbClr val="219993"/>
                </a:solidFill>
              </a:rPr>
              <a:t> </a:t>
            </a:r>
            <a:r>
              <a:rPr lang="en-AU" sz="2400" b="1" dirty="0" err="1">
                <a:solidFill>
                  <a:srgbClr val="219993"/>
                </a:solidFill>
              </a:rPr>
              <a:t>lege</a:t>
            </a:r>
            <a:r>
              <a:rPr lang="en-AU" sz="2400" b="1" dirty="0">
                <a:solidFill>
                  <a:srgbClr val="219993"/>
                </a:solidFill>
              </a:rPr>
              <a:t> </a:t>
            </a:r>
          </a:p>
          <a:p>
            <a:pPr marL="342900">
              <a:lnSpc>
                <a:spcPct val="90000"/>
              </a:lnSpc>
              <a:buClrTx/>
            </a:pPr>
            <a:r>
              <a:rPr lang="nb-NO" sz="2400" b="1" dirty="0">
                <a:solidFill>
                  <a:srgbClr val="219993"/>
                </a:solidFill>
              </a:rPr>
              <a:t>Virkning</a:t>
            </a:r>
            <a:r>
              <a:rPr lang="nb-NO" sz="2400" b="1" dirty="0"/>
              <a:t> </a:t>
            </a:r>
            <a:r>
              <a:rPr lang="nb-NO" sz="2400" dirty="0"/>
              <a:t>o</a:t>
            </a:r>
            <a:r>
              <a:rPr lang="nb-NO" sz="2400" dirty="0">
                <a:solidFill>
                  <a:schemeClr val="tx1"/>
                </a:solidFill>
              </a:rPr>
              <a:t>g</a:t>
            </a:r>
            <a:r>
              <a:rPr lang="nb-NO" sz="2400" b="1" dirty="0">
                <a:solidFill>
                  <a:srgbClr val="219993"/>
                </a:solidFill>
              </a:rPr>
              <a:t> bivirkning </a:t>
            </a:r>
            <a:r>
              <a:rPr lang="nb-NO" sz="2400" dirty="0">
                <a:solidFill>
                  <a:schemeClr val="tx1"/>
                </a:solidFill>
              </a:rPr>
              <a:t>av antibiotika</a:t>
            </a:r>
          </a:p>
          <a:p>
            <a:pPr marL="342900">
              <a:lnSpc>
                <a:spcPct val="90000"/>
              </a:lnSpc>
              <a:buClrTx/>
            </a:pPr>
            <a:r>
              <a:rPr lang="en-AU" sz="2400" dirty="0" err="1">
                <a:solidFill>
                  <a:schemeClr val="tx1"/>
                </a:solidFill>
              </a:rPr>
              <a:t>Antibiotika</a:t>
            </a:r>
            <a:r>
              <a:rPr lang="en-AU" sz="2400" dirty="0">
                <a:solidFill>
                  <a:schemeClr val="tx1"/>
                </a:solidFill>
              </a:rPr>
              <a:t> </a:t>
            </a:r>
            <a:r>
              <a:rPr lang="en-AU" sz="2400" dirty="0" err="1">
                <a:solidFill>
                  <a:schemeClr val="tx1"/>
                </a:solidFill>
              </a:rPr>
              <a:t>og</a:t>
            </a:r>
            <a:r>
              <a:rPr lang="en-AU" sz="2400" dirty="0">
                <a:solidFill>
                  <a:schemeClr val="tx1"/>
                </a:solidFill>
              </a:rPr>
              <a:t> </a:t>
            </a:r>
            <a:r>
              <a:rPr lang="en-AU" sz="2400" b="1" dirty="0" err="1">
                <a:solidFill>
                  <a:srgbClr val="219993"/>
                </a:solidFill>
              </a:rPr>
              <a:t>resistens</a:t>
            </a:r>
            <a:endParaRPr lang="en-AU" sz="2400" b="1" dirty="0">
              <a:solidFill>
                <a:srgbClr val="219993"/>
              </a:solidFill>
            </a:endParaRPr>
          </a:p>
          <a:p>
            <a:pPr marL="342900">
              <a:lnSpc>
                <a:spcPct val="90000"/>
              </a:lnSpc>
              <a:buClrTx/>
            </a:pPr>
            <a:r>
              <a:rPr lang="en-AU" sz="2400" dirty="0" err="1">
                <a:solidFill>
                  <a:schemeClr val="tx1"/>
                </a:solidFill>
              </a:rPr>
              <a:t>Hvordan</a:t>
            </a:r>
            <a:r>
              <a:rPr lang="en-AU" sz="2400" dirty="0">
                <a:solidFill>
                  <a:schemeClr val="tx1"/>
                </a:solidFill>
              </a:rPr>
              <a:t> </a:t>
            </a:r>
            <a:r>
              <a:rPr lang="en-AU" sz="2400" dirty="0" err="1">
                <a:solidFill>
                  <a:schemeClr val="tx1"/>
                </a:solidFill>
              </a:rPr>
              <a:t>o</a:t>
            </a:r>
            <a:r>
              <a:rPr lang="en-AU" sz="2400" dirty="0" err="1"/>
              <a:t>g</a:t>
            </a:r>
            <a:r>
              <a:rPr lang="en-AU" sz="2400" dirty="0"/>
              <a:t> </a:t>
            </a:r>
            <a:r>
              <a:rPr lang="en-AU" sz="2400" b="1" dirty="0" err="1">
                <a:solidFill>
                  <a:srgbClr val="219993"/>
                </a:solidFill>
              </a:rPr>
              <a:t>hvor</a:t>
            </a:r>
            <a:r>
              <a:rPr lang="en-AU" sz="2400" b="1" dirty="0">
                <a:solidFill>
                  <a:srgbClr val="219993"/>
                </a:solidFill>
              </a:rPr>
              <a:t> </a:t>
            </a:r>
            <a:r>
              <a:rPr lang="en-AU" sz="2400" b="1" dirty="0" err="1">
                <a:solidFill>
                  <a:srgbClr val="219993"/>
                </a:solidFill>
              </a:rPr>
              <a:t>lenge</a:t>
            </a:r>
            <a:r>
              <a:rPr lang="en-AU" sz="2400" b="1" dirty="0">
                <a:solidFill>
                  <a:srgbClr val="219993"/>
                </a:solidFill>
              </a:rPr>
              <a:t> </a:t>
            </a:r>
            <a:r>
              <a:rPr lang="en-AU" sz="2400" dirty="0" err="1">
                <a:solidFill>
                  <a:schemeClr val="tx1"/>
                </a:solidFill>
              </a:rPr>
              <a:t>antibiotikaen</a:t>
            </a:r>
            <a:r>
              <a:rPr lang="en-AU" sz="2400" dirty="0">
                <a:solidFill>
                  <a:schemeClr val="tx1"/>
                </a:solidFill>
              </a:rPr>
              <a:t> </a:t>
            </a:r>
          </a:p>
          <a:p>
            <a:pPr marL="0" indent="0">
              <a:lnSpc>
                <a:spcPct val="90000"/>
              </a:lnSpc>
              <a:buClrTx/>
              <a:buNone/>
            </a:pPr>
            <a:r>
              <a:rPr lang="en-AU" sz="2400" dirty="0">
                <a:solidFill>
                  <a:schemeClr val="tx1"/>
                </a:solidFill>
              </a:rPr>
              <a:t>     </a:t>
            </a:r>
            <a:r>
              <a:rPr lang="en-AU" sz="2400" dirty="0" err="1">
                <a:solidFill>
                  <a:schemeClr val="tx1"/>
                </a:solidFill>
              </a:rPr>
              <a:t>skal</a:t>
            </a:r>
            <a:r>
              <a:rPr lang="en-AU" sz="2400" dirty="0">
                <a:solidFill>
                  <a:schemeClr val="tx1"/>
                </a:solidFill>
              </a:rPr>
              <a:t> </a:t>
            </a:r>
            <a:r>
              <a:rPr lang="en-AU" sz="2400" dirty="0" err="1">
                <a:solidFill>
                  <a:schemeClr val="tx1"/>
                </a:solidFill>
              </a:rPr>
              <a:t>tas</a:t>
            </a:r>
            <a:endParaRPr lang="en-AU" sz="2400" dirty="0">
              <a:solidFill>
                <a:schemeClr val="tx1"/>
              </a:solidFill>
            </a:endParaRPr>
          </a:p>
          <a:p>
            <a:pPr marL="342900">
              <a:lnSpc>
                <a:spcPct val="90000"/>
              </a:lnSpc>
              <a:buClrTx/>
            </a:pPr>
            <a:r>
              <a:rPr lang="en-AU" sz="2400" b="1" dirty="0" err="1">
                <a:solidFill>
                  <a:srgbClr val="219993"/>
                </a:solidFill>
              </a:rPr>
              <a:t>Vaksiner</a:t>
            </a:r>
            <a:endParaRPr lang="en-AU" sz="2400" b="1" dirty="0">
              <a:solidFill>
                <a:srgbClr val="219993"/>
              </a:solidFill>
            </a:endParaRPr>
          </a:p>
          <a:p>
            <a:pPr marL="342900">
              <a:lnSpc>
                <a:spcPct val="90000"/>
              </a:lnSpc>
              <a:buClrTx/>
            </a:pPr>
            <a:r>
              <a:rPr lang="en-AU" sz="2400" dirty="0" err="1">
                <a:solidFill>
                  <a:schemeClr val="tx1"/>
                </a:solidFill>
              </a:rPr>
              <a:t>Viktige</a:t>
            </a:r>
            <a:r>
              <a:rPr lang="en-AU" sz="2400" dirty="0">
                <a:solidFill>
                  <a:srgbClr val="219993"/>
                </a:solidFill>
              </a:rPr>
              <a:t> </a:t>
            </a:r>
            <a:r>
              <a:rPr lang="en-AU" sz="2400" b="1" dirty="0" err="1">
                <a:solidFill>
                  <a:srgbClr val="219993"/>
                </a:solidFill>
              </a:rPr>
              <a:t>hygieneprinsipper</a:t>
            </a:r>
            <a:endParaRPr lang="en-AU" sz="2400" dirty="0"/>
          </a:p>
          <a:p>
            <a:pPr marL="342900">
              <a:lnSpc>
                <a:spcPct val="90000"/>
              </a:lnSpc>
              <a:buClrTx/>
            </a:pPr>
            <a:r>
              <a:rPr lang="nb-NO" sz="2400" b="1" dirty="0">
                <a:solidFill>
                  <a:srgbClr val="219993"/>
                </a:solidFill>
              </a:rPr>
              <a:t>Samvalg</a:t>
            </a:r>
            <a:r>
              <a:rPr lang="nb-NO" sz="2400" dirty="0"/>
              <a:t> </a:t>
            </a:r>
            <a:r>
              <a:rPr lang="nb-NO" sz="2400" dirty="0">
                <a:solidFill>
                  <a:schemeClr val="tx1"/>
                </a:solidFill>
              </a:rPr>
              <a:t>med pasientene </a:t>
            </a:r>
          </a:p>
          <a:p>
            <a:pPr>
              <a:lnSpc>
                <a:spcPct val="90000"/>
              </a:lnSpc>
            </a:pPr>
            <a:endParaRPr lang="nb-NO" sz="1600" dirty="0"/>
          </a:p>
        </p:txBody>
      </p:sp>
      <p:sp>
        <p:nvSpPr>
          <p:cNvPr id="4" name="Slide Number Placeholder 3" hidden="1"/>
          <p:cNvSpPr>
            <a:spLocks noGrp="1"/>
          </p:cNvSpPr>
          <p:nvPr>
            <p:ph type="sldNum" sz="quarter" idx="12"/>
          </p:nvPr>
        </p:nvSpPr>
        <p:spPr>
          <a:xfrm>
            <a:off x="8229600" y="6148136"/>
            <a:ext cx="914399" cy="709863"/>
          </a:xfrm>
          <a:noFill/>
        </p:spPr>
        <p:txBody>
          <a:bodyPr/>
          <a:lstStyle/>
          <a:p>
            <a:pPr>
              <a:spcAft>
                <a:spcPts val="600"/>
              </a:spcAft>
            </a:pPr>
            <a:fld id="{5D310BF4-4FB1-EF42-A6F9-E197B72E94CF}" type="slidenum">
              <a:rPr lang="en-US" sz="1600" smtClean="0">
                <a:solidFill>
                  <a:schemeClr val="tx1"/>
                </a:solidFill>
              </a:rPr>
              <a:pPr>
                <a:spcAft>
                  <a:spcPts val="600"/>
                </a:spcAft>
              </a:pPr>
              <a:t>26</a:t>
            </a:fld>
            <a:endParaRPr lang="en-US">
              <a:solidFill>
                <a:schemeClr val="tx1"/>
              </a:solidFill>
            </a:endParaRPr>
          </a:p>
        </p:txBody>
      </p:sp>
      <p:pic>
        <p:nvPicPr>
          <p:cNvPr id="6" name="Picture 1" descr="Bilde av en ung og en gammel dame - dekorativt">
            <a:extLst>
              <a:ext uri="{FF2B5EF4-FFF2-40B4-BE49-F238E27FC236}">
                <a16:creationId xmlns:a16="http://schemas.microsoft.com/office/drawing/2014/main" id="{677E4251-91D7-6E5B-01F4-4F9556F76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915" y="3286123"/>
            <a:ext cx="360608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13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Film - Lommekort</a:t>
            </a:r>
          </a:p>
        </p:txBody>
      </p:sp>
      <p:pic>
        <p:nvPicPr>
          <p:cNvPr id="4" name="Content Placeholder 3" descr="Bilde av lommekortet til antibiotikasmarte sykepleiere"/>
          <p:cNvPicPr>
            <a:picLocks noGrp="1" noChangeAspect="1"/>
          </p:cNvPicPr>
          <p:nvPr>
            <p:ph idx="1"/>
          </p:nvPr>
        </p:nvPicPr>
        <p:blipFill>
          <a:blip r:embed="rId3"/>
          <a:stretch>
            <a:fillRect/>
          </a:stretch>
        </p:blipFill>
        <p:spPr>
          <a:xfrm>
            <a:off x="3023639" y="2292350"/>
            <a:ext cx="3252298" cy="3579813"/>
          </a:xfrm>
          <a:prstGeom prst="rect">
            <a:avLst/>
          </a:prstGeom>
        </p:spPr>
      </p:pic>
      <p:sp>
        <p:nvSpPr>
          <p:cNvPr id="5" name="Rectangle 4"/>
          <p:cNvSpPr/>
          <p:nvPr/>
        </p:nvSpPr>
        <p:spPr>
          <a:xfrm>
            <a:off x="1156709" y="5406887"/>
            <a:ext cx="1245704" cy="369332"/>
          </a:xfrm>
          <a:prstGeom prst="rect">
            <a:avLst/>
          </a:prstGeom>
        </p:spPr>
        <p:txBody>
          <a:bodyPr wrap="square">
            <a:spAutoFit/>
          </a:bodyPr>
          <a:lstStyle/>
          <a:p>
            <a:r>
              <a:rPr lang="en-US" b="1" dirty="0">
                <a:solidFill>
                  <a:srgbClr val="219993"/>
                </a:solidFill>
              </a:rPr>
              <a:t>SE FILM</a:t>
            </a:r>
          </a:p>
        </p:txBody>
      </p:sp>
      <p:sp>
        <p:nvSpPr>
          <p:cNvPr id="6" name="Rektangel 6"/>
          <p:cNvSpPr/>
          <p:nvPr/>
        </p:nvSpPr>
        <p:spPr>
          <a:xfrm>
            <a:off x="673100" y="5851919"/>
            <a:ext cx="5683250" cy="369332"/>
          </a:xfrm>
          <a:prstGeom prst="rect">
            <a:avLst/>
          </a:prstGeom>
        </p:spPr>
        <p:txBody>
          <a:bodyPr wrap="square">
            <a:spAutoFit/>
          </a:bodyPr>
          <a:lstStyle/>
          <a:p>
            <a:r>
              <a:rPr lang="en-US" u="sng" dirty="0">
                <a:hlinkClick r:id="rId4"/>
              </a:rPr>
              <a:t>https://www.youtube.com/watch?v=HLaGmQJNlEU</a:t>
            </a:r>
            <a:endParaRPr lang="nb-NO" dirty="0"/>
          </a:p>
        </p:txBody>
      </p:sp>
      <p:sp>
        <p:nvSpPr>
          <p:cNvPr id="7"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27</a:t>
            </a:fld>
            <a:endParaRPr lang="en-US" dirty="0">
              <a:solidFill>
                <a:schemeClr val="tx1"/>
              </a:solidFill>
            </a:endParaRPr>
          </a:p>
        </p:txBody>
      </p:sp>
    </p:spTree>
    <p:extLst>
      <p:ext uri="{BB962C8B-B14F-4D97-AF65-F5344CB8AC3E}">
        <p14:creationId xmlns:p14="http://schemas.microsoft.com/office/powerpoint/2010/main" val="2730522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Andre </a:t>
            </a:r>
            <a:r>
              <a:rPr lang="nb-NO" dirty="0" err="1"/>
              <a:t>antibiotikastyringstiltak</a:t>
            </a:r>
            <a:r>
              <a:rPr lang="nb-NO" dirty="0"/>
              <a:t>: </a:t>
            </a:r>
            <a:br>
              <a:rPr lang="nb-NO" dirty="0"/>
            </a:br>
            <a:endParaRPr lang="nb-NO" dirty="0">
              <a:solidFill>
                <a:srgbClr val="FF0000"/>
              </a:solidFill>
              <a:highlight>
                <a:srgbClr val="FF0000"/>
              </a:highlight>
            </a:endParaRPr>
          </a:p>
        </p:txBody>
      </p:sp>
      <p:sp>
        <p:nvSpPr>
          <p:cNvPr id="3" name="Content Placeholder 2"/>
          <p:cNvSpPr>
            <a:spLocks noGrp="1"/>
          </p:cNvSpPr>
          <p:nvPr>
            <p:ph idx="1"/>
          </p:nvPr>
        </p:nvSpPr>
        <p:spPr>
          <a:xfrm>
            <a:off x="535482" y="2417522"/>
            <a:ext cx="8229600" cy="4004059"/>
          </a:xfrm>
        </p:spPr>
        <p:txBody>
          <a:bodyPr>
            <a:normAutofit lnSpcReduction="10000"/>
          </a:bodyPr>
          <a:lstStyle/>
          <a:p>
            <a:pPr marL="342900"/>
            <a:r>
              <a:rPr lang="en-US" sz="2800">
                <a:solidFill>
                  <a:schemeClr val="tx1"/>
                </a:solidFill>
              </a:rPr>
              <a:t>Delta </a:t>
            </a:r>
            <a:r>
              <a:rPr lang="en-US" sz="2800" dirty="0" err="1">
                <a:solidFill>
                  <a:schemeClr val="tx1"/>
                </a:solidFill>
              </a:rPr>
              <a:t>aktivt</a:t>
            </a:r>
            <a:r>
              <a:rPr lang="en-US" sz="2800" dirty="0">
                <a:solidFill>
                  <a:schemeClr val="tx1"/>
                </a:solidFill>
              </a:rPr>
              <a:t> </a:t>
            </a:r>
            <a:r>
              <a:rPr lang="en-US" sz="2800" dirty="0" err="1">
                <a:solidFill>
                  <a:schemeClr val="tx1"/>
                </a:solidFill>
              </a:rPr>
              <a:t>i</a:t>
            </a:r>
            <a:r>
              <a:rPr lang="en-US" sz="2800" dirty="0">
                <a:solidFill>
                  <a:schemeClr val="tx1"/>
                </a:solidFill>
              </a:rPr>
              <a:t> </a:t>
            </a:r>
            <a:r>
              <a:rPr lang="en-US" sz="2800" dirty="0" err="1">
                <a:solidFill>
                  <a:schemeClr val="tx1"/>
                </a:solidFill>
              </a:rPr>
              <a:t>tverrfaglig</a:t>
            </a:r>
            <a:r>
              <a:rPr lang="en-US" sz="2800" dirty="0">
                <a:solidFill>
                  <a:schemeClr val="tx1"/>
                </a:solidFill>
              </a:rPr>
              <a:t> </a:t>
            </a:r>
            <a:r>
              <a:rPr lang="en-US" sz="2800" dirty="0" err="1">
                <a:solidFill>
                  <a:schemeClr val="tx1"/>
                </a:solidFill>
              </a:rPr>
              <a:t>møter</a:t>
            </a:r>
            <a:r>
              <a:rPr lang="en-US" sz="2800" dirty="0">
                <a:solidFill>
                  <a:schemeClr val="tx1"/>
                </a:solidFill>
              </a:rPr>
              <a:t>, </a:t>
            </a:r>
            <a:r>
              <a:rPr lang="en-US" sz="2800" dirty="0" err="1">
                <a:solidFill>
                  <a:schemeClr val="tx1"/>
                </a:solidFill>
              </a:rPr>
              <a:t>samarbeid</a:t>
            </a:r>
            <a:r>
              <a:rPr lang="en-US" sz="2800" dirty="0">
                <a:solidFill>
                  <a:schemeClr val="tx1"/>
                </a:solidFill>
              </a:rPr>
              <a:t> </a:t>
            </a:r>
            <a:r>
              <a:rPr lang="en-US" sz="2800" dirty="0" err="1">
                <a:solidFill>
                  <a:schemeClr val="tx1"/>
                </a:solidFill>
              </a:rPr>
              <a:t>og</a:t>
            </a:r>
            <a:r>
              <a:rPr lang="en-US" sz="2800" dirty="0">
                <a:solidFill>
                  <a:schemeClr val="tx1"/>
                </a:solidFill>
              </a:rPr>
              <a:t> </a:t>
            </a:r>
            <a:r>
              <a:rPr lang="en-US" sz="2800" dirty="0" err="1">
                <a:solidFill>
                  <a:schemeClr val="tx1"/>
                </a:solidFill>
              </a:rPr>
              <a:t>visitter</a:t>
            </a:r>
            <a:endParaRPr lang="en-US" sz="2800" dirty="0">
              <a:solidFill>
                <a:schemeClr val="tx1"/>
              </a:solidFill>
            </a:endParaRPr>
          </a:p>
          <a:p>
            <a:pPr marL="342900"/>
            <a:r>
              <a:rPr lang="nb-NO" sz="2800" dirty="0">
                <a:solidFill>
                  <a:schemeClr val="tx1"/>
                </a:solidFill>
              </a:rPr>
              <a:t>Aktivt henvise til Nasjonale faglige retningslinjer</a:t>
            </a:r>
          </a:p>
          <a:p>
            <a:pPr marL="285750" indent="-285750">
              <a:buFont typeface="Arial" panose="020B0604020202020204" pitchFamily="34" charset="0"/>
              <a:buChar char="•"/>
            </a:pPr>
            <a:r>
              <a:rPr lang="nb-NO" sz="2800" dirty="0">
                <a:solidFill>
                  <a:schemeClr val="tx1"/>
                </a:solidFill>
                <a:latin typeface="Calibri" panose="020F0502020204030204" pitchFamily="34" charset="0"/>
              </a:rPr>
              <a:t>Sørge for at interne rutiner er oppdatert og kjent</a:t>
            </a:r>
          </a:p>
          <a:p>
            <a:pPr marL="285750" indent="-285750">
              <a:buFont typeface="Arial" panose="020B0604020202020204" pitchFamily="34" charset="0"/>
              <a:buChar char="•"/>
            </a:pPr>
            <a:r>
              <a:rPr lang="nb-NO" sz="2800" dirty="0">
                <a:solidFill>
                  <a:schemeClr val="tx1"/>
                </a:solidFill>
                <a:latin typeface="Calibri" panose="020F0502020204030204" pitchFamily="34" charset="0"/>
              </a:rPr>
              <a:t>Ta initiativ til internundervisning/fagdag/faglunsj </a:t>
            </a:r>
          </a:p>
          <a:p>
            <a:pPr marL="0" indent="0">
              <a:buNone/>
            </a:pPr>
            <a:r>
              <a:rPr lang="nb-NO" sz="2800" dirty="0">
                <a:solidFill>
                  <a:schemeClr val="tx1"/>
                </a:solidFill>
                <a:latin typeface="Calibri" panose="020F0502020204030204" pitchFamily="34" charset="0"/>
              </a:rPr>
              <a:t>    om rasjonell antibiotikabruk</a:t>
            </a:r>
          </a:p>
          <a:p>
            <a:pPr marL="342900" lvl="0" indent="-342900">
              <a:lnSpc>
                <a:spcPct val="107000"/>
              </a:lnSpc>
              <a:buFont typeface="Wingdings" panose="05000000000000000000" pitchFamily="2" charset="2"/>
              <a:buChar char=""/>
            </a:pPr>
            <a:r>
              <a:rPr lang="nb-NO" sz="2800" dirty="0">
                <a:effectLst/>
                <a:latin typeface="Calibri" panose="020F0502020204030204" pitchFamily="34" charset="0"/>
                <a:ea typeface="Calibri" panose="020F0502020204030204" pitchFamily="34" charset="0"/>
                <a:cs typeface="Times New Roman" panose="02020603050405020304" pitchFamily="18" charset="0"/>
              </a:rPr>
              <a:t>Kompetanseheving gjennom kurs, </a:t>
            </a:r>
            <a:r>
              <a:rPr lang="nb-NO" sz="2800" dirty="0" err="1">
                <a:effectLst/>
                <a:latin typeface="Calibri" panose="020F0502020204030204" pitchFamily="34" charset="0"/>
                <a:ea typeface="Calibri" panose="020F0502020204030204" pitchFamily="34" charset="0"/>
                <a:cs typeface="Times New Roman" panose="02020603050405020304" pitchFamily="18" charset="0"/>
              </a:rPr>
              <a:t>webinarer</a:t>
            </a:r>
            <a:r>
              <a:rPr lang="nb-NO" sz="2800" dirty="0">
                <a:effectLst/>
                <a:latin typeface="Calibri" panose="020F0502020204030204" pitchFamily="34" charset="0"/>
                <a:ea typeface="Calibri" panose="020F0502020204030204" pitchFamily="34" charset="0"/>
                <a:cs typeface="Times New Roman" panose="02020603050405020304" pitchFamily="18" charset="0"/>
              </a:rPr>
              <a:t> og e-læring</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nb-NO" sz="2800" dirty="0">
                <a:effectLst/>
                <a:latin typeface="Calibri" panose="020F0502020204030204" pitchFamily="34" charset="0"/>
                <a:ea typeface="Calibri" panose="020F0502020204030204" pitchFamily="34" charset="0"/>
                <a:cs typeface="Times New Roman" panose="02020603050405020304" pitchFamily="18" charset="0"/>
              </a:rPr>
              <a:t>Benytt sjekklister, kartleggingsverktøy og lommekort</a:t>
            </a:r>
            <a:endParaRPr lang="nb-NO" sz="2800" dirty="0">
              <a:solidFill>
                <a:schemeClr val="tx1"/>
              </a:solidFill>
              <a:latin typeface="Calibri" panose="020F0502020204030204" pitchFamily="34" charset="0"/>
            </a:endParaRPr>
          </a:p>
          <a:p>
            <a:pPr marL="285750" indent="-285750">
              <a:buFont typeface="Arial" panose="020B0604020202020204" pitchFamily="34" charset="0"/>
              <a:buChar char="•"/>
            </a:pPr>
            <a:endParaRPr lang="nb-NO" dirty="0">
              <a:latin typeface="Calibri" panose="020F0502020204030204" pitchFamily="34" charset="0"/>
            </a:endParaRPr>
          </a:p>
        </p:txBody>
      </p:sp>
    </p:spTree>
    <p:extLst>
      <p:ext uri="{BB962C8B-B14F-4D97-AF65-F5344CB8AC3E}">
        <p14:creationId xmlns:p14="http://schemas.microsoft.com/office/powerpoint/2010/main" val="3859578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943430"/>
            <a:ext cx="8229600" cy="957942"/>
          </a:xfrm>
        </p:spPr>
        <p:txBody>
          <a:bodyPr>
            <a:normAutofit/>
          </a:bodyPr>
          <a:lstStyle/>
          <a:p>
            <a:r>
              <a:rPr lang="nb-NO" dirty="0">
                <a:solidFill>
                  <a:schemeClr val="tx1"/>
                </a:solidFill>
              </a:rPr>
              <a:t>Oppsummering – Sykepleieren kan:</a:t>
            </a:r>
          </a:p>
        </p:txBody>
      </p:sp>
      <p:sp>
        <p:nvSpPr>
          <p:cNvPr id="3" name="Content Placeholder 2"/>
          <p:cNvSpPr>
            <a:spLocks noGrp="1"/>
          </p:cNvSpPr>
          <p:nvPr>
            <p:ph idx="1"/>
          </p:nvPr>
        </p:nvSpPr>
        <p:spPr>
          <a:xfrm>
            <a:off x="535482" y="1901372"/>
            <a:ext cx="8229600" cy="4956629"/>
          </a:xfrm>
        </p:spPr>
        <p:txBody>
          <a:bodyPr>
            <a:normAutofit fontScale="92500" lnSpcReduction="20000"/>
          </a:bodyPr>
          <a:lstStyle/>
          <a:p>
            <a:pPr marL="0" lvl="1" indent="0">
              <a:buClr>
                <a:srgbClr val="2EC4BB"/>
              </a:buClr>
              <a:buNone/>
            </a:pPr>
            <a:r>
              <a:rPr lang="nb-NO" b="1" dirty="0">
                <a:solidFill>
                  <a:schemeClr val="tx1"/>
                </a:solidFill>
              </a:rPr>
              <a:t>Bidra aktivt til riktigere antibiotikabruk og antibiotikastyring ved å:</a:t>
            </a:r>
          </a:p>
          <a:p>
            <a:pPr marL="342000" lvl="1" indent="-342900">
              <a:buClr>
                <a:srgbClr val="2EC4BB"/>
              </a:buClr>
            </a:pPr>
            <a:r>
              <a:rPr lang="nb-NO" dirty="0">
                <a:solidFill>
                  <a:schemeClr val="tx1"/>
                </a:solidFill>
              </a:rPr>
              <a:t>ha fokus på i</a:t>
            </a:r>
            <a:r>
              <a:rPr lang="nb-NO" b="1" dirty="0">
                <a:solidFill>
                  <a:srgbClr val="219993"/>
                </a:solidFill>
              </a:rPr>
              <a:t>nfeksjonsforebygging og smitteverntiltak</a:t>
            </a:r>
          </a:p>
          <a:p>
            <a:r>
              <a:rPr lang="nb-NO" dirty="0">
                <a:solidFill>
                  <a:schemeClr val="tx1"/>
                </a:solidFill>
              </a:rPr>
              <a:t>informere og kommunisere med pasient og pårørende</a:t>
            </a:r>
          </a:p>
          <a:p>
            <a:r>
              <a:rPr lang="nb-NO" b="1" dirty="0">
                <a:solidFill>
                  <a:srgbClr val="219993"/>
                </a:solidFill>
              </a:rPr>
              <a:t>overvåke, observere og samle data- rapportere videre</a:t>
            </a:r>
          </a:p>
          <a:p>
            <a:r>
              <a:rPr lang="nb-NO" dirty="0">
                <a:solidFill>
                  <a:schemeClr val="tx1"/>
                </a:solidFill>
              </a:rPr>
              <a:t>sikre og kontrollere </a:t>
            </a:r>
            <a:r>
              <a:rPr lang="nb-NO" b="1" dirty="0">
                <a:solidFill>
                  <a:srgbClr val="219993"/>
                </a:solidFill>
              </a:rPr>
              <a:t>korrekt prøvetaking</a:t>
            </a:r>
          </a:p>
          <a:p>
            <a:pPr>
              <a:buFont typeface="Arial" panose="020B0604020202020204" pitchFamily="34" charset="0"/>
              <a:buChar char="•"/>
            </a:pPr>
            <a:r>
              <a:rPr lang="nb-NO" b="1" dirty="0">
                <a:solidFill>
                  <a:srgbClr val="219993"/>
                </a:solidFill>
              </a:rPr>
              <a:t>revurdere</a:t>
            </a:r>
            <a:r>
              <a:rPr lang="nb-NO" dirty="0">
                <a:solidFill>
                  <a:schemeClr val="tx1"/>
                </a:solidFill>
              </a:rPr>
              <a:t> og </a:t>
            </a:r>
            <a:r>
              <a:rPr lang="nb-NO" b="1" dirty="0">
                <a:solidFill>
                  <a:srgbClr val="219993"/>
                </a:solidFill>
              </a:rPr>
              <a:t>optimalisere</a:t>
            </a:r>
            <a:r>
              <a:rPr lang="nb-NO" dirty="0">
                <a:solidFill>
                  <a:schemeClr val="tx1"/>
                </a:solidFill>
              </a:rPr>
              <a:t> antibiotikabehandlingen</a:t>
            </a:r>
          </a:p>
          <a:p>
            <a:pPr>
              <a:buFont typeface="Arial" panose="020B0604020202020204" pitchFamily="34" charset="0"/>
              <a:buChar char="•"/>
            </a:pPr>
            <a:endParaRPr lang="nb-NO" dirty="0">
              <a:solidFill>
                <a:schemeClr val="tx1"/>
              </a:solidFill>
            </a:endParaRPr>
          </a:p>
          <a:p>
            <a:pPr>
              <a:buFont typeface="Arial" panose="020B0604020202020204" pitchFamily="34" charset="0"/>
              <a:buChar char="•"/>
            </a:pPr>
            <a:r>
              <a:rPr lang="nb-NO" dirty="0">
                <a:solidFill>
                  <a:schemeClr val="tx1"/>
                </a:solidFill>
              </a:rPr>
              <a:t>Gjennom </a:t>
            </a:r>
            <a:r>
              <a:rPr lang="nb-NO" b="1" dirty="0">
                <a:solidFill>
                  <a:srgbClr val="219993"/>
                </a:solidFill>
              </a:rPr>
              <a:t>grunnleggende sykepleie </a:t>
            </a:r>
            <a:r>
              <a:rPr lang="nb-NO" dirty="0">
                <a:solidFill>
                  <a:schemeClr val="tx1"/>
                </a:solidFill>
              </a:rPr>
              <a:t>utføres oppgaver som er essensielle i antibiotikastyring.</a:t>
            </a:r>
          </a:p>
          <a:p>
            <a:pPr>
              <a:buFont typeface="Arial" panose="020B0604020202020204" pitchFamily="34" charset="0"/>
              <a:buChar char="•"/>
            </a:pPr>
            <a:r>
              <a:rPr lang="nb-NO" dirty="0">
                <a:solidFill>
                  <a:schemeClr val="tx1"/>
                </a:solidFill>
              </a:rPr>
              <a:t>Sykepleier er viktige </a:t>
            </a:r>
            <a:r>
              <a:rPr lang="nb-NO" b="1" dirty="0">
                <a:solidFill>
                  <a:srgbClr val="219993"/>
                </a:solidFill>
              </a:rPr>
              <a:t>premissleverandør</a:t>
            </a:r>
            <a:r>
              <a:rPr lang="nb-NO" dirty="0">
                <a:solidFill>
                  <a:schemeClr val="tx1"/>
                </a:solidFill>
              </a:rPr>
              <a:t> </a:t>
            </a:r>
            <a:r>
              <a:rPr lang="nb-NO" sz="2400" dirty="0">
                <a:solidFill>
                  <a:schemeClr val="tx1"/>
                </a:solidFill>
              </a:rPr>
              <a:t>i de avgjørelser som tas omkring forskrivning av antibiotika. </a:t>
            </a:r>
          </a:p>
          <a:p>
            <a:pPr>
              <a:buFont typeface="Arial" panose="020B0604020202020204" pitchFamily="34" charset="0"/>
              <a:buChar char="•"/>
            </a:pPr>
            <a:r>
              <a:rPr lang="nb-NO" b="1" dirty="0">
                <a:solidFill>
                  <a:srgbClr val="219993"/>
                </a:solidFill>
              </a:rPr>
              <a:t>Sykepleiervalg</a:t>
            </a:r>
            <a:r>
              <a:rPr lang="nb-NO" b="1" dirty="0"/>
              <a:t> </a:t>
            </a:r>
            <a:r>
              <a:rPr lang="nb-NO" dirty="0">
                <a:solidFill>
                  <a:schemeClr val="tx1"/>
                </a:solidFill>
              </a:rPr>
              <a:t>spiller stor rolle for videre håndtering</a:t>
            </a:r>
          </a:p>
          <a:p>
            <a:pPr marL="0" indent="0">
              <a:buNone/>
            </a:pPr>
            <a:endParaRPr lang="nb-NO" b="1" dirty="0">
              <a:solidFill>
                <a:schemeClr val="tx1"/>
              </a:solidFill>
              <a:highlight>
                <a:srgbClr val="FF0000"/>
              </a:highlight>
            </a:endParaRPr>
          </a:p>
          <a:p>
            <a:pPr marL="0" indent="0">
              <a:buNone/>
            </a:pPr>
            <a:r>
              <a:rPr lang="nb-NO" b="1" dirty="0">
                <a:solidFill>
                  <a:srgbClr val="219993"/>
                </a:solidFill>
              </a:rPr>
              <a:t>Vær en ANTIBIOTIKASMART SYKEPLEIER! DU kan gjøre en forskjell!</a:t>
            </a:r>
          </a:p>
          <a:p>
            <a:pPr marL="0" indent="0">
              <a:buNone/>
            </a:pPr>
            <a:r>
              <a:rPr lang="en-GB" sz="1800" u="sng" dirty="0">
                <a:solidFill>
                  <a:srgbClr val="0000FF"/>
                </a:solidFill>
                <a:latin typeface="Calibri" panose="020F0502020204030204" pitchFamily="34" charset="0"/>
                <a:ea typeface="Calibri" panose="020F0502020204030204" pitchFamily="34" charset="0"/>
                <a:hlinkClick r:id="rId3"/>
              </a:rPr>
              <a:t>5 </a:t>
            </a:r>
            <a:r>
              <a:rPr lang="en-GB" sz="1800" u="sng" dirty="0" err="1">
                <a:solidFill>
                  <a:srgbClr val="0000FF"/>
                </a:solidFill>
                <a:latin typeface="Calibri" panose="020F0502020204030204" pitchFamily="34" charset="0"/>
                <a:ea typeface="Calibri" panose="020F0502020204030204" pitchFamily="34" charset="0"/>
                <a:hlinkClick r:id="rId3"/>
              </a:rPr>
              <a:t>raske</a:t>
            </a:r>
            <a:r>
              <a:rPr lang="en-GB" sz="1800" u="sng" dirty="0">
                <a:solidFill>
                  <a:srgbClr val="0000FF"/>
                </a:solidFill>
                <a:latin typeface="Calibri" panose="020F0502020204030204" pitchFamily="34" charset="0"/>
                <a:ea typeface="Calibri" panose="020F0502020204030204" pitchFamily="34" charset="0"/>
                <a:hlinkClick r:id="rId3"/>
              </a:rPr>
              <a:t> om </a:t>
            </a:r>
            <a:r>
              <a:rPr lang="en-GB" sz="1800" u="sng" dirty="0" err="1">
                <a:solidFill>
                  <a:srgbClr val="0000FF"/>
                </a:solidFill>
                <a:latin typeface="Calibri" panose="020F0502020204030204" pitchFamily="34" charset="0"/>
                <a:ea typeface="Calibri" panose="020F0502020204030204" pitchFamily="34" charset="0"/>
                <a:hlinkClick r:id="rId3"/>
              </a:rPr>
              <a:t>antibiotikasmarte</a:t>
            </a:r>
            <a:r>
              <a:rPr lang="en-GB" sz="1800" u="sng" dirty="0">
                <a:solidFill>
                  <a:srgbClr val="0000FF"/>
                </a:solidFill>
                <a:latin typeface="Calibri" panose="020F0502020204030204" pitchFamily="34" charset="0"/>
                <a:ea typeface="Calibri" panose="020F0502020204030204" pitchFamily="34" charset="0"/>
                <a:hlinkClick r:id="rId3"/>
              </a:rPr>
              <a:t> </a:t>
            </a:r>
            <a:r>
              <a:rPr lang="en-GB" sz="1800" u="sng" dirty="0" err="1">
                <a:solidFill>
                  <a:srgbClr val="0000FF"/>
                </a:solidFill>
                <a:latin typeface="Calibri" panose="020F0502020204030204" pitchFamily="34" charset="0"/>
                <a:ea typeface="Calibri" panose="020F0502020204030204" pitchFamily="34" charset="0"/>
                <a:hlinkClick r:id="rId3"/>
              </a:rPr>
              <a:t>sykepleiere</a:t>
            </a:r>
            <a:r>
              <a:rPr lang="en-GB" sz="1800" u="sng" dirty="0">
                <a:solidFill>
                  <a:srgbClr val="0000FF"/>
                </a:solidFill>
                <a:latin typeface="Calibri" panose="020F0502020204030204" pitchFamily="34" charset="0"/>
                <a:ea typeface="Calibri" panose="020F0502020204030204" pitchFamily="34" charset="0"/>
                <a:hlinkClick r:id="rId3"/>
              </a:rPr>
              <a:t>: </a:t>
            </a:r>
            <a:r>
              <a:rPr lang="en-GB" sz="1800" u="sng" dirty="0">
                <a:solidFill>
                  <a:srgbClr val="0000FF"/>
                </a:solidFill>
                <a:effectLst/>
                <a:latin typeface="Calibri" panose="020F0502020204030204" pitchFamily="34" charset="0"/>
                <a:ea typeface="Calibri" panose="020F0502020204030204" pitchFamily="34" charset="0"/>
                <a:hlinkClick r:id="rId3"/>
              </a:rPr>
              <a:t>https://vimeo.com/832233300</a:t>
            </a:r>
            <a:r>
              <a:rPr lang="en-GB" sz="1800" dirty="0">
                <a:effectLst/>
                <a:latin typeface="Calibri" panose="020F0502020204030204" pitchFamily="34" charset="0"/>
                <a:ea typeface="Calibri" panose="020F0502020204030204" pitchFamily="34" charset="0"/>
              </a:rPr>
              <a:t> </a:t>
            </a:r>
          </a:p>
          <a:p>
            <a:pPr marL="0" indent="0">
              <a:buNone/>
            </a:pPr>
            <a:endParaRPr lang="nb-NO" b="1" dirty="0">
              <a:solidFill>
                <a:schemeClr val="tx1"/>
              </a:solidFill>
            </a:endParaRPr>
          </a:p>
          <a:p>
            <a:pPr>
              <a:buFont typeface="Arial" panose="020B0604020202020204" pitchFamily="34" charset="0"/>
              <a:buChar char="•"/>
            </a:pPr>
            <a:endParaRPr lang="nb-NO" b="1" dirty="0">
              <a:solidFill>
                <a:schemeClr val="tx1"/>
              </a:solidFill>
              <a:highlight>
                <a:srgbClr val="FF0000"/>
              </a:highlight>
            </a:endParaRPr>
          </a:p>
          <a:p>
            <a:pPr marL="0" indent="0">
              <a:buNone/>
            </a:pPr>
            <a:endParaRPr lang="nb-NO" dirty="0"/>
          </a:p>
          <a:p>
            <a:endParaRPr lang="nb-NO"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29</a:t>
            </a:fld>
            <a:endParaRPr lang="en-US" dirty="0">
              <a:solidFill>
                <a:schemeClr val="tx1"/>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466" y="2670006"/>
            <a:ext cx="2051823" cy="2345378"/>
          </a:xfrm>
          <a:prstGeom prst="rect">
            <a:avLst/>
          </a:prstGeom>
        </p:spPr>
      </p:pic>
    </p:spTree>
    <p:extLst>
      <p:ext uri="{BB962C8B-B14F-4D97-AF65-F5344CB8AC3E}">
        <p14:creationId xmlns:p14="http://schemas.microsoft.com/office/powerpoint/2010/main" val="166423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ykepleierstuden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109" y="912706"/>
            <a:ext cx="8054891" cy="4431453"/>
          </a:xfrm>
        </p:spPr>
      </p:pic>
      <p:sp>
        <p:nvSpPr>
          <p:cNvPr id="13" name="Rundad rektangulär 3" descr="Bli en antibiotikasmart sykepleier -                                        i en helsetjeneste som begrenser og forebygger antibiotikaresistens! &#10;DU kan gjøre en forskjell!&#10;"/>
          <p:cNvSpPr>
            <a:spLocks noGrp="1"/>
          </p:cNvSpPr>
          <p:nvPr>
            <p:ph type="title"/>
          </p:nvPr>
        </p:nvSpPr>
        <p:spPr bwMode="auto">
          <a:xfrm>
            <a:off x="159026" y="2809461"/>
            <a:ext cx="4784035" cy="3554711"/>
          </a:xfrm>
          <a:prstGeom prst="wedgeRoundRectCallout">
            <a:avLst>
              <a:gd name="adj1" fmla="val 67040"/>
              <a:gd name="adj2" fmla="val -60082"/>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oAutofit/>
          </a:bodyPr>
          <a:lstStyle/>
          <a:p>
            <a:pPr defTabSz="342866">
              <a:defRPr/>
            </a:pPr>
            <a:r>
              <a:rPr lang="nb-NO" sz="2800" b="1" dirty="0">
                <a:solidFill>
                  <a:schemeClr val="tx1"/>
                </a:solidFill>
              </a:rPr>
              <a:t>Bli en </a:t>
            </a:r>
            <a:r>
              <a:rPr lang="nb-NO" sz="2800" b="1" dirty="0" err="1">
                <a:solidFill>
                  <a:schemeClr val="tx1"/>
                </a:solidFill>
              </a:rPr>
              <a:t>antibiotikasmart</a:t>
            </a:r>
            <a:r>
              <a:rPr lang="nb-NO" sz="2800" b="1" dirty="0">
                <a:solidFill>
                  <a:schemeClr val="tx1"/>
                </a:solidFill>
              </a:rPr>
              <a:t> sykepleier – </a:t>
            </a:r>
            <a:br>
              <a:rPr lang="nb-NO" sz="2800" b="1" dirty="0">
                <a:solidFill>
                  <a:schemeClr val="tx1"/>
                </a:solidFill>
              </a:rPr>
            </a:br>
            <a:r>
              <a:rPr lang="nb-NO" sz="2800" b="1" dirty="0">
                <a:solidFill>
                  <a:schemeClr val="tx1"/>
                </a:solidFill>
              </a:rPr>
              <a:t>i en helsetjeneste som begrenser og forebygger antibiotikaresistens! </a:t>
            </a:r>
            <a:br>
              <a:rPr lang="nb-NO" sz="2800" b="1" dirty="0">
                <a:solidFill>
                  <a:schemeClr val="tx1"/>
                </a:solidFill>
              </a:rPr>
            </a:br>
            <a:r>
              <a:rPr lang="nb-NO" sz="2800" b="1" dirty="0">
                <a:solidFill>
                  <a:schemeClr val="tx1"/>
                </a:solidFill>
              </a:rPr>
              <a:t>DU kan gjøre en forskjell!</a:t>
            </a:r>
            <a:br>
              <a:rPr lang="nb-NO" sz="2800" b="1" dirty="0">
                <a:solidFill>
                  <a:schemeClr val="tx1"/>
                </a:solidFill>
              </a:rPr>
            </a:br>
            <a:endParaRPr lang="nb-NO" sz="2800" dirty="0">
              <a:solidFill>
                <a:schemeClr val="tx1"/>
              </a:solidFill>
            </a:endParaRPr>
          </a:p>
        </p:txBody>
      </p:sp>
      <p:sp>
        <p:nvSpPr>
          <p:cNvPr id="14" name="Rectangle 13"/>
          <p:cNvSpPr/>
          <p:nvPr/>
        </p:nvSpPr>
        <p:spPr>
          <a:xfrm>
            <a:off x="2814975" y="6364172"/>
            <a:ext cx="1056624" cy="196208"/>
          </a:xfrm>
          <a:prstGeom prst="rect">
            <a:avLst/>
          </a:prstGeom>
        </p:spPr>
        <p:txBody>
          <a:bodyPr wrap="square">
            <a:spAutoFit/>
          </a:bodyPr>
          <a:lstStyle/>
          <a:p>
            <a:r>
              <a:rPr lang="nb-NO" sz="675" dirty="0">
                <a:latin typeface="Calibri" panose="020F0502020204030204" pitchFamily="34" charset="0"/>
                <a:ea typeface="Calibri" panose="020F0502020204030204" pitchFamily="34" charset="0"/>
                <a:cs typeface="Times New Roman" panose="02020603050405020304" pitchFamily="18" charset="0"/>
              </a:rPr>
              <a:t>Foto: Gunhild </a:t>
            </a:r>
            <a:r>
              <a:rPr lang="nb-NO" sz="675" dirty="0" err="1">
                <a:latin typeface="Calibri" panose="020F0502020204030204" pitchFamily="34" charset="0"/>
                <a:ea typeface="Calibri" panose="020F0502020204030204" pitchFamily="34" charset="0"/>
                <a:cs typeface="Times New Roman" panose="02020603050405020304" pitchFamily="18" charset="0"/>
              </a:rPr>
              <a:t>Thunem</a:t>
            </a:r>
            <a:r>
              <a:rPr lang="nb-NO" sz="675" dirty="0">
                <a:latin typeface="Calibri" panose="020F0502020204030204" pitchFamily="34" charset="0"/>
                <a:ea typeface="Calibri" panose="020F0502020204030204" pitchFamily="34" charset="0"/>
                <a:cs typeface="Times New Roman" panose="02020603050405020304" pitchFamily="18" charset="0"/>
              </a:rPr>
              <a:t> </a:t>
            </a:r>
            <a:endParaRPr lang="nb-NO" sz="675" dirty="0"/>
          </a:p>
        </p:txBody>
      </p:sp>
      <p:sp>
        <p:nvSpPr>
          <p:cNvPr id="7"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1233716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Kahoot</a:t>
            </a:r>
            <a:r>
              <a:rPr lang="nb-NO" dirty="0"/>
              <a:t>!</a:t>
            </a:r>
          </a:p>
        </p:txBody>
      </p:sp>
      <p:sp>
        <p:nvSpPr>
          <p:cNvPr id="3" name="Content Placeholder 2"/>
          <p:cNvSpPr>
            <a:spLocks noGrp="1"/>
          </p:cNvSpPr>
          <p:nvPr>
            <p:ph idx="1"/>
          </p:nvPr>
        </p:nvSpPr>
        <p:spPr>
          <a:xfrm>
            <a:off x="535482" y="2292500"/>
            <a:ext cx="8229600" cy="4267788"/>
          </a:xfrm>
        </p:spPr>
        <p:txBody>
          <a:bodyPr>
            <a:normAutofit fontScale="77500" lnSpcReduction="20000"/>
          </a:bodyPr>
          <a:lstStyle/>
          <a:p>
            <a:endParaRPr lang="nb-NO" sz="3800" b="1" dirty="0"/>
          </a:p>
          <a:p>
            <a:endParaRPr lang="nb-NO" sz="3800" b="1" dirty="0"/>
          </a:p>
          <a:p>
            <a:pPr marL="0" indent="0">
              <a:buNone/>
            </a:pPr>
            <a:endParaRPr lang="nb-NO" sz="3500" dirty="0"/>
          </a:p>
          <a:p>
            <a:pPr marL="0" indent="0">
              <a:buNone/>
            </a:pPr>
            <a:endParaRPr lang="nb-NO" sz="3500" dirty="0"/>
          </a:p>
          <a:p>
            <a:pPr marL="0" indent="0">
              <a:buNone/>
            </a:pPr>
            <a:r>
              <a:rPr lang="nb-NO" sz="3500" dirty="0"/>
              <a:t> </a:t>
            </a:r>
          </a:p>
          <a:p>
            <a:r>
              <a:rPr lang="nb-NO" sz="3500" dirty="0"/>
              <a:t>1. Klikk på lenken:</a:t>
            </a:r>
          </a:p>
          <a:p>
            <a:r>
              <a:rPr lang="nb-NO" u="sng" dirty="0">
                <a:hlinkClick r:id="rId3"/>
              </a:rPr>
              <a:t>https://create.kahoot.it/share/er-du-antibiotikasmart-kortversjon/35a164d0-70ec-4feb-b652-26977cb6310e</a:t>
            </a:r>
            <a:endParaRPr lang="nb-NO" sz="3500" dirty="0"/>
          </a:p>
          <a:p>
            <a:pPr marL="0" indent="0">
              <a:buNone/>
            </a:pPr>
            <a:r>
              <a:rPr lang="nb-NO" sz="3500" dirty="0"/>
              <a:t>          </a:t>
            </a:r>
          </a:p>
          <a:p>
            <a:r>
              <a:rPr lang="nb-NO" sz="3500" dirty="0"/>
              <a:t>Studentene må gå inn via </a:t>
            </a:r>
            <a:r>
              <a:rPr lang="nb-NO" sz="3500" dirty="0" err="1"/>
              <a:t>Kahoot</a:t>
            </a:r>
            <a:r>
              <a:rPr lang="nb-NO" sz="3500" dirty="0"/>
              <a:t>! </a:t>
            </a:r>
            <a:r>
              <a:rPr lang="nb-NO" sz="3500" dirty="0" err="1"/>
              <a:t>app</a:t>
            </a:r>
            <a:r>
              <a:rPr lang="nb-NO" sz="3500" dirty="0"/>
              <a:t> (eller via </a:t>
            </a:r>
            <a:r>
              <a:rPr lang="nb-NO" sz="3500" dirty="0">
                <a:hlinkClick r:id="rId4"/>
              </a:rPr>
              <a:t>www.kahoot.it</a:t>
            </a:r>
            <a:r>
              <a:rPr lang="nb-NO" sz="3500" dirty="0"/>
              <a:t>), legg inn Game PIN.</a:t>
            </a:r>
          </a:p>
          <a:p>
            <a:endParaRPr lang="nb-NO" sz="3500" dirty="0"/>
          </a:p>
          <a:p>
            <a:endParaRPr lang="nb-NO" dirty="0"/>
          </a:p>
        </p:txBody>
      </p:sp>
      <p:pic>
        <p:nvPicPr>
          <p:cNvPr id="4" name="Content Placeholder 3" descr="Bilde av Kahooten "/>
          <p:cNvPicPr>
            <a:picLocks noChangeAspect="1"/>
          </p:cNvPicPr>
          <p:nvPr/>
        </p:nvPicPr>
        <p:blipFill>
          <a:blip r:embed="rId5"/>
          <a:stretch>
            <a:fillRect/>
          </a:stretch>
        </p:blipFill>
        <p:spPr>
          <a:xfrm>
            <a:off x="3806190" y="6078"/>
            <a:ext cx="5337810" cy="4809840"/>
          </a:xfrm>
          <a:prstGeom prst="rect">
            <a:avLst/>
          </a:prstGeom>
        </p:spPr>
      </p:pic>
    </p:spTree>
    <p:extLst>
      <p:ext uri="{BB962C8B-B14F-4D97-AF65-F5344CB8AC3E}">
        <p14:creationId xmlns:p14="http://schemas.microsoft.com/office/powerpoint/2010/main" val="2125476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429491"/>
            <a:ext cx="8229600" cy="1863009"/>
          </a:xfrm>
        </p:spPr>
        <p:txBody>
          <a:bodyPr>
            <a:normAutofit/>
          </a:bodyPr>
          <a:lstStyle/>
          <a:p>
            <a:r>
              <a:rPr lang="nb-NO" dirty="0">
                <a:solidFill>
                  <a:schemeClr val="tx1"/>
                </a:solidFill>
              </a:rPr>
              <a:t>Kilder og henvisninger:</a:t>
            </a:r>
            <a:r>
              <a:rPr lang="nb-NO" dirty="0">
                <a:solidFill>
                  <a:srgbClr val="219993"/>
                </a:solidFill>
              </a:rPr>
              <a:t> </a:t>
            </a:r>
            <a:endParaRPr lang="nb-NO" dirty="0"/>
          </a:p>
        </p:txBody>
      </p:sp>
      <p:sp>
        <p:nvSpPr>
          <p:cNvPr id="3" name="Content Placeholder 2"/>
          <p:cNvSpPr>
            <a:spLocks noGrp="1"/>
          </p:cNvSpPr>
          <p:nvPr>
            <p:ph idx="1"/>
          </p:nvPr>
        </p:nvSpPr>
        <p:spPr>
          <a:xfrm>
            <a:off x="535482" y="1787236"/>
            <a:ext cx="8229600" cy="5070763"/>
          </a:xfrm>
        </p:spPr>
        <p:txBody>
          <a:bodyPr>
            <a:noAutofit/>
          </a:bodyPr>
          <a:lstStyle/>
          <a:p>
            <a:r>
              <a:rPr lang="nb-NO" sz="1200" b="0" kern="1200" baseline="0" dirty="0">
                <a:solidFill>
                  <a:schemeClr val="tx1"/>
                </a:solidFill>
                <a:effectLst/>
                <a:latin typeface="+mn-lt"/>
                <a:ea typeface="+mn-ea"/>
                <a:cs typeface="+mn-cs"/>
                <a:hlinkClick r:id="rId3"/>
              </a:rPr>
              <a:t>A</a:t>
            </a:r>
            <a:r>
              <a:rPr lang="nb-NO" sz="1200" kern="1200" baseline="0" dirty="0">
                <a:solidFill>
                  <a:schemeClr val="tx1"/>
                </a:solidFill>
                <a:effectLst/>
                <a:latin typeface="+mn-lt"/>
                <a:ea typeface="+mn-ea"/>
                <a:cs typeface="+mn-cs"/>
              </a:rPr>
              <a:t>rtikkel publisert i sykepleien 13. oktober 2022 </a:t>
            </a:r>
            <a:r>
              <a:rPr lang="nb-NO" sz="1200" kern="1200" baseline="0" dirty="0" err="1">
                <a:solidFill>
                  <a:schemeClr val="tx1"/>
                </a:solidFill>
                <a:effectLst/>
                <a:latin typeface="+mn-lt"/>
                <a:ea typeface="+mn-ea"/>
                <a:cs typeface="+mn-cs"/>
              </a:rPr>
              <a:t>Doi-nr</a:t>
            </a:r>
            <a:r>
              <a:rPr lang="nb-NO" sz="1200" kern="1200" baseline="0" dirty="0">
                <a:solidFill>
                  <a:schemeClr val="tx1"/>
                </a:solidFill>
                <a:effectLst/>
                <a:latin typeface="+mn-lt"/>
                <a:ea typeface="+mn-ea"/>
                <a:cs typeface="+mn-cs"/>
              </a:rPr>
              <a:t>: </a:t>
            </a:r>
            <a:r>
              <a:rPr lang="nb-NO" sz="1200" b="0" i="0" u="none" strike="noStrike" kern="1200" dirty="0">
                <a:solidFill>
                  <a:schemeClr val="tx1"/>
                </a:solidFill>
                <a:effectLst/>
                <a:latin typeface="+mn-lt"/>
                <a:ea typeface="+mn-ea"/>
                <a:cs typeface="+mn-cs"/>
                <a:hlinkClick r:id="rId3"/>
              </a:rPr>
              <a:t>10.4220/Sykepleiens.2022.90194</a:t>
            </a:r>
            <a:endParaRPr lang="nb-NO" sz="1200" b="0" i="0" u="none" strike="noStrike" kern="1200" dirty="0">
              <a:solidFill>
                <a:schemeClr val="tx1"/>
              </a:solidFill>
              <a:effectLst/>
              <a:latin typeface="+mn-lt"/>
              <a:ea typeface="+mn-ea"/>
              <a:cs typeface="+mn-cs"/>
            </a:endParaRPr>
          </a:p>
          <a:p>
            <a:r>
              <a:rPr lang="en-GB" sz="1100" u="sng" dirty="0">
                <a:solidFill>
                  <a:srgbClr val="0000FF"/>
                </a:solidFill>
                <a:latin typeface="Calibri" panose="020F0502020204030204" pitchFamily="34" charset="0"/>
                <a:ea typeface="Calibri" panose="020F0502020204030204" pitchFamily="34" charset="0"/>
                <a:hlinkClick r:id="rId4"/>
              </a:rPr>
              <a:t>5 </a:t>
            </a:r>
            <a:r>
              <a:rPr lang="en-GB" sz="1100" u="sng" dirty="0" err="1">
                <a:solidFill>
                  <a:srgbClr val="0000FF"/>
                </a:solidFill>
                <a:latin typeface="Calibri" panose="020F0502020204030204" pitchFamily="34" charset="0"/>
                <a:ea typeface="Calibri" panose="020F0502020204030204" pitchFamily="34" charset="0"/>
                <a:hlinkClick r:id="rId4"/>
              </a:rPr>
              <a:t>raske</a:t>
            </a:r>
            <a:r>
              <a:rPr lang="en-GB" sz="1100" u="sng" dirty="0">
                <a:solidFill>
                  <a:srgbClr val="0000FF"/>
                </a:solidFill>
                <a:latin typeface="Calibri" panose="020F0502020204030204" pitchFamily="34" charset="0"/>
                <a:ea typeface="Calibri" panose="020F0502020204030204" pitchFamily="34" charset="0"/>
                <a:hlinkClick r:id="rId4"/>
              </a:rPr>
              <a:t> om </a:t>
            </a:r>
            <a:r>
              <a:rPr lang="en-GB" sz="1100" u="sng" dirty="0" err="1">
                <a:solidFill>
                  <a:srgbClr val="0000FF"/>
                </a:solidFill>
                <a:latin typeface="Calibri" panose="020F0502020204030204" pitchFamily="34" charset="0"/>
                <a:ea typeface="Calibri" panose="020F0502020204030204" pitchFamily="34" charset="0"/>
                <a:hlinkClick r:id="rId4"/>
              </a:rPr>
              <a:t>antibiotikasmarte</a:t>
            </a:r>
            <a:r>
              <a:rPr lang="en-GB" sz="1100" u="sng" dirty="0">
                <a:solidFill>
                  <a:srgbClr val="0000FF"/>
                </a:solidFill>
                <a:latin typeface="Calibri" panose="020F0502020204030204" pitchFamily="34" charset="0"/>
                <a:ea typeface="Calibri" panose="020F0502020204030204" pitchFamily="34" charset="0"/>
                <a:hlinkClick r:id="rId4"/>
              </a:rPr>
              <a:t> </a:t>
            </a:r>
            <a:r>
              <a:rPr lang="en-GB" sz="1100" u="sng" dirty="0" err="1">
                <a:solidFill>
                  <a:srgbClr val="0000FF"/>
                </a:solidFill>
                <a:latin typeface="Calibri" panose="020F0502020204030204" pitchFamily="34" charset="0"/>
                <a:ea typeface="Calibri" panose="020F0502020204030204" pitchFamily="34" charset="0"/>
                <a:hlinkClick r:id="rId4"/>
              </a:rPr>
              <a:t>sykepleiere</a:t>
            </a:r>
            <a:r>
              <a:rPr lang="en-GB" sz="1100" u="sng" dirty="0">
                <a:solidFill>
                  <a:srgbClr val="0000FF"/>
                </a:solidFill>
                <a:latin typeface="Calibri" panose="020F0502020204030204" pitchFamily="34" charset="0"/>
                <a:ea typeface="Calibri" panose="020F0502020204030204" pitchFamily="34" charset="0"/>
                <a:hlinkClick r:id="rId4"/>
              </a:rPr>
              <a:t>: </a:t>
            </a:r>
            <a:r>
              <a:rPr lang="en-GB" sz="1100" u="sng" dirty="0">
                <a:solidFill>
                  <a:srgbClr val="0000FF"/>
                </a:solidFill>
                <a:effectLst/>
                <a:latin typeface="Calibri" panose="020F0502020204030204" pitchFamily="34" charset="0"/>
                <a:ea typeface="Calibri" panose="020F0502020204030204" pitchFamily="34" charset="0"/>
                <a:hlinkClick r:id="rId4"/>
              </a:rPr>
              <a:t>https://vimeo.com/832233300</a:t>
            </a:r>
            <a:r>
              <a:rPr lang="en-GB" sz="1100" dirty="0">
                <a:effectLst/>
                <a:latin typeface="Calibri" panose="020F0502020204030204" pitchFamily="34" charset="0"/>
                <a:ea typeface="Calibri" panose="020F0502020204030204" pitchFamily="34" charset="0"/>
              </a:rPr>
              <a:t> </a:t>
            </a:r>
          </a:p>
          <a:p>
            <a:endParaRPr lang="nb-NO" sz="1100" b="1" dirty="0"/>
          </a:p>
          <a:p>
            <a:r>
              <a:rPr lang="nb-NO" sz="1200" dirty="0" err="1">
                <a:solidFill>
                  <a:schemeClr val="tx1"/>
                </a:solidFill>
                <a:effectLst/>
                <a:ea typeface="Calibri" panose="020F0502020204030204" pitchFamily="34" charset="0"/>
              </a:rPr>
              <a:t>Dyar</a:t>
            </a:r>
            <a:r>
              <a:rPr lang="nb-NO" sz="1200" dirty="0">
                <a:solidFill>
                  <a:schemeClr val="tx1"/>
                </a:solidFill>
                <a:effectLst/>
                <a:ea typeface="Calibri" panose="020F0502020204030204" pitchFamily="34" charset="0"/>
              </a:rPr>
              <a:t> OJ, </a:t>
            </a:r>
            <a:r>
              <a:rPr lang="nb-NO" sz="1200" dirty="0" err="1">
                <a:solidFill>
                  <a:schemeClr val="tx1"/>
                </a:solidFill>
                <a:effectLst/>
                <a:ea typeface="Calibri" panose="020F0502020204030204" pitchFamily="34" charset="0"/>
              </a:rPr>
              <a:t>Huttner</a:t>
            </a:r>
            <a:r>
              <a:rPr lang="nb-NO" sz="1200" dirty="0">
                <a:solidFill>
                  <a:schemeClr val="tx1"/>
                </a:solidFill>
                <a:effectLst/>
                <a:ea typeface="Calibri" panose="020F0502020204030204" pitchFamily="34" charset="0"/>
              </a:rPr>
              <a:t> B, </a:t>
            </a:r>
            <a:r>
              <a:rPr lang="nb-NO" sz="1200" dirty="0" err="1">
                <a:solidFill>
                  <a:schemeClr val="tx1"/>
                </a:solidFill>
                <a:effectLst/>
                <a:ea typeface="Calibri" panose="020F0502020204030204" pitchFamily="34" charset="0"/>
              </a:rPr>
              <a:t>Schouten</a:t>
            </a:r>
            <a:r>
              <a:rPr lang="nb-NO" sz="1200" dirty="0">
                <a:solidFill>
                  <a:schemeClr val="tx1"/>
                </a:solidFill>
                <a:effectLst/>
                <a:ea typeface="Calibri" panose="020F0502020204030204" pitchFamily="34" charset="0"/>
              </a:rPr>
              <a:t> J, </a:t>
            </a:r>
            <a:r>
              <a:rPr lang="nb-NO" sz="1200" dirty="0" err="1">
                <a:solidFill>
                  <a:schemeClr val="tx1"/>
                </a:solidFill>
                <a:effectLst/>
                <a:ea typeface="Calibri" panose="020F0502020204030204" pitchFamily="34" charset="0"/>
              </a:rPr>
              <a:t>Pulcini</a:t>
            </a:r>
            <a:r>
              <a:rPr lang="nb-NO" sz="1200" dirty="0">
                <a:solidFill>
                  <a:schemeClr val="tx1"/>
                </a:solidFill>
                <a:effectLst/>
                <a:ea typeface="Calibri" panose="020F0502020204030204" pitchFamily="34" charset="0"/>
              </a:rPr>
              <a:t> C. </a:t>
            </a:r>
            <a:r>
              <a:rPr lang="nb-NO" sz="1200" dirty="0" err="1">
                <a:solidFill>
                  <a:schemeClr val="tx1"/>
                </a:solidFill>
                <a:effectLst/>
                <a:ea typeface="Calibri" panose="020F0502020204030204" pitchFamily="34" charset="0"/>
              </a:rPr>
              <a:t>What</a:t>
            </a:r>
            <a:r>
              <a:rPr lang="nb-NO" sz="1200" dirty="0">
                <a:solidFill>
                  <a:schemeClr val="tx1"/>
                </a:solidFill>
                <a:effectLst/>
                <a:ea typeface="Calibri" panose="020F0502020204030204" pitchFamily="34" charset="0"/>
              </a:rPr>
              <a:t> is antimicrobial </a:t>
            </a:r>
            <a:r>
              <a:rPr lang="nb-NO" sz="1200" dirty="0" err="1">
                <a:solidFill>
                  <a:schemeClr val="tx1"/>
                </a:solidFill>
                <a:effectLst/>
                <a:ea typeface="Calibri" panose="020F0502020204030204" pitchFamily="34" charset="0"/>
              </a:rPr>
              <a:t>stewardship</a:t>
            </a:r>
            <a:r>
              <a:rPr lang="nb-NO" sz="1200" dirty="0">
                <a:solidFill>
                  <a:schemeClr val="tx1"/>
                </a:solidFill>
                <a:effectLst/>
                <a:ea typeface="Calibri" panose="020F0502020204030204" pitchFamily="34" charset="0"/>
              </a:rPr>
              <a:t>? </a:t>
            </a:r>
            <a:r>
              <a:rPr lang="nb-NO" sz="1200" dirty="0" err="1">
                <a:solidFill>
                  <a:schemeClr val="tx1"/>
                </a:solidFill>
                <a:effectLst/>
                <a:ea typeface="Calibri" panose="020F0502020204030204" pitchFamily="34" charset="0"/>
              </a:rPr>
              <a:t>Clinical</a:t>
            </a:r>
            <a:r>
              <a:rPr lang="nb-NO" sz="1200" dirty="0">
                <a:solidFill>
                  <a:schemeClr val="tx1"/>
                </a:solidFill>
                <a:effectLst/>
                <a:ea typeface="Calibri" panose="020F0502020204030204" pitchFamily="34" charset="0"/>
              </a:rPr>
              <a:t> </a:t>
            </a:r>
            <a:r>
              <a:rPr lang="nb-NO" sz="1200" dirty="0" err="1">
                <a:solidFill>
                  <a:schemeClr val="tx1"/>
                </a:solidFill>
                <a:effectLst/>
                <a:ea typeface="Calibri" panose="020F0502020204030204" pitchFamily="34" charset="0"/>
              </a:rPr>
              <a:t>Microbiology</a:t>
            </a:r>
            <a:r>
              <a:rPr lang="nb-NO" sz="1200" dirty="0">
                <a:solidFill>
                  <a:schemeClr val="tx1"/>
                </a:solidFill>
                <a:effectLst/>
                <a:ea typeface="Calibri" panose="020F0502020204030204" pitchFamily="34" charset="0"/>
              </a:rPr>
              <a:t> and </a:t>
            </a:r>
            <a:r>
              <a:rPr lang="nb-NO" sz="1200" dirty="0" err="1">
                <a:solidFill>
                  <a:schemeClr val="tx1"/>
                </a:solidFill>
                <a:effectLst/>
                <a:ea typeface="Calibri" panose="020F0502020204030204" pitchFamily="34" charset="0"/>
              </a:rPr>
              <a:t>Infection</a:t>
            </a:r>
            <a:r>
              <a:rPr lang="nb-NO" sz="1200" dirty="0">
                <a:solidFill>
                  <a:schemeClr val="tx1"/>
                </a:solidFill>
                <a:effectLst/>
                <a:ea typeface="Calibri" panose="020F0502020204030204" pitchFamily="34" charset="0"/>
              </a:rPr>
              <a:t>. 2017;23(11):793-8. Tilgjengelig fra: </a:t>
            </a:r>
            <a:r>
              <a:rPr lang="nb-NO" sz="1200" u="sng" dirty="0">
                <a:solidFill>
                  <a:schemeClr val="tx1"/>
                </a:solidFill>
                <a:effectLst/>
                <a:ea typeface="Calibri" panose="020F0502020204030204" pitchFamily="34" charset="0"/>
                <a:hlinkClick r:id="rId5">
                  <a:extLst>
                    <a:ext uri="{A12FA001-AC4F-418D-AE19-62706E023703}">
                      <ahyp:hlinkClr xmlns:ahyp="http://schemas.microsoft.com/office/drawing/2018/hyperlinkcolor" val="tx"/>
                    </a:ext>
                  </a:extLst>
                </a:hlinkClick>
              </a:rPr>
              <a:t>https://www.sciencedirect.com/science/article/pii/S1198743X17304895</a:t>
            </a:r>
            <a:endParaRPr lang="nb-NO" sz="1200" u="sng" dirty="0">
              <a:solidFill>
                <a:schemeClr val="tx1"/>
              </a:solidFill>
              <a:effectLst/>
              <a:ea typeface="Calibri" panose="020F0502020204030204" pitchFamily="34" charset="0"/>
            </a:endParaRPr>
          </a:p>
          <a:p>
            <a:r>
              <a:rPr lang="nb-NO" sz="1200" dirty="0" err="1">
                <a:solidFill>
                  <a:schemeClr val="tx1"/>
                </a:solidFill>
              </a:rPr>
              <a:t>Broom</a:t>
            </a:r>
            <a:r>
              <a:rPr lang="nb-NO" sz="1200" dirty="0">
                <a:solidFill>
                  <a:schemeClr val="tx1"/>
                </a:solidFill>
              </a:rPr>
              <a:t>, A., </a:t>
            </a:r>
            <a:r>
              <a:rPr lang="nb-NO" sz="1200" dirty="0" err="1">
                <a:solidFill>
                  <a:schemeClr val="tx1"/>
                </a:solidFill>
              </a:rPr>
              <a:t>Broom</a:t>
            </a:r>
            <a:r>
              <a:rPr lang="nb-NO" sz="1200" dirty="0">
                <a:solidFill>
                  <a:schemeClr val="tx1"/>
                </a:solidFill>
              </a:rPr>
              <a:t>, J., Kirby, E. &amp; </a:t>
            </a:r>
            <a:r>
              <a:rPr lang="nb-NO" sz="1200" dirty="0" err="1">
                <a:solidFill>
                  <a:schemeClr val="tx1"/>
                </a:solidFill>
              </a:rPr>
              <a:t>Scambler</a:t>
            </a:r>
            <a:r>
              <a:rPr lang="nb-NO" sz="1200" dirty="0">
                <a:solidFill>
                  <a:schemeClr val="tx1"/>
                </a:solidFill>
              </a:rPr>
              <a:t>, G. (2017). </a:t>
            </a:r>
            <a:r>
              <a:rPr lang="nb-NO" sz="1200" dirty="0" err="1">
                <a:solidFill>
                  <a:schemeClr val="tx1"/>
                </a:solidFill>
              </a:rPr>
              <a:t>Nurses</a:t>
            </a:r>
            <a:r>
              <a:rPr lang="nb-NO" sz="1200" dirty="0">
                <a:solidFill>
                  <a:schemeClr val="tx1"/>
                </a:solidFill>
              </a:rPr>
              <a:t> as </a:t>
            </a:r>
            <a:r>
              <a:rPr lang="nb-NO" sz="1200" dirty="0" err="1">
                <a:solidFill>
                  <a:schemeClr val="tx1"/>
                </a:solidFill>
              </a:rPr>
              <a:t>antibiotic</a:t>
            </a:r>
            <a:r>
              <a:rPr lang="nb-NO" sz="1200" dirty="0">
                <a:solidFill>
                  <a:schemeClr val="tx1"/>
                </a:solidFill>
              </a:rPr>
              <a:t> brokers:  </a:t>
            </a:r>
            <a:r>
              <a:rPr lang="nb-NO" sz="1200" dirty="0" err="1">
                <a:solidFill>
                  <a:schemeClr val="tx1"/>
                </a:solidFill>
              </a:rPr>
              <a:t>institutionalized</a:t>
            </a:r>
            <a:r>
              <a:rPr lang="nb-NO" sz="1200" dirty="0">
                <a:solidFill>
                  <a:schemeClr val="tx1"/>
                </a:solidFill>
              </a:rPr>
              <a:t> </a:t>
            </a:r>
            <a:r>
              <a:rPr lang="nb-NO" sz="1200" dirty="0" err="1">
                <a:solidFill>
                  <a:schemeClr val="tx1"/>
                </a:solidFill>
              </a:rPr>
              <a:t>praxis</a:t>
            </a:r>
            <a:r>
              <a:rPr lang="nb-NO" sz="1200" dirty="0">
                <a:solidFill>
                  <a:schemeClr val="tx1"/>
                </a:solidFill>
              </a:rPr>
              <a:t> in </a:t>
            </a:r>
            <a:r>
              <a:rPr lang="nb-NO" sz="1200" dirty="0" err="1">
                <a:solidFill>
                  <a:schemeClr val="tx1"/>
                </a:solidFill>
              </a:rPr>
              <a:t>the</a:t>
            </a:r>
            <a:r>
              <a:rPr lang="nb-NO" sz="1200" dirty="0">
                <a:solidFill>
                  <a:schemeClr val="tx1"/>
                </a:solidFill>
              </a:rPr>
              <a:t> hospital. </a:t>
            </a:r>
            <a:r>
              <a:rPr lang="nb-NO" sz="1200" i="1" dirty="0"/>
              <a:t>SAGE</a:t>
            </a:r>
            <a:r>
              <a:rPr lang="nb-NO" sz="1200" dirty="0"/>
              <a:t>. </a:t>
            </a:r>
            <a:r>
              <a:rPr lang="nb-NO" sz="1200" i="1" u="sng" dirty="0">
                <a:hlinkClick r:id="rId6"/>
              </a:rPr>
              <a:t>https://doi.org/</a:t>
            </a:r>
            <a:r>
              <a:rPr lang="nb-NO" sz="1200" dirty="0"/>
              <a:t>10.1177/1049732316679953 </a:t>
            </a:r>
          </a:p>
          <a:p>
            <a:r>
              <a:rPr lang="nb-NO" sz="1200" dirty="0">
                <a:solidFill>
                  <a:schemeClr val="tx1"/>
                </a:solidFill>
              </a:rPr>
              <a:t>Berg, S. (2018). </a:t>
            </a:r>
            <a:r>
              <a:rPr lang="nb-NO" sz="1200" i="1" dirty="0">
                <a:solidFill>
                  <a:schemeClr val="tx1"/>
                </a:solidFill>
              </a:rPr>
              <a:t>Vidunderkuren: hvorfor du bør elske og frykte antibiotika</a:t>
            </a:r>
            <a:r>
              <a:rPr lang="nb-NO" sz="1200" dirty="0">
                <a:solidFill>
                  <a:schemeClr val="tx1"/>
                </a:solidFill>
              </a:rPr>
              <a:t>. Oslo: Stenersens forlag</a:t>
            </a:r>
          </a:p>
          <a:p>
            <a:r>
              <a:rPr lang="nb-NO" sz="1200" dirty="0">
                <a:effectLst/>
                <a:ea typeface="Calibri" panose="020F0502020204030204" pitchFamily="34" charset="0"/>
              </a:rPr>
              <a:t>Helse- og omsorgsdepartementet. Handlingsplan mot antibiotikaresistens i helsetjenesten. Oslo: Helse- og omsorgsdepartementet;  2015. Tilgjengelig fra: </a:t>
            </a:r>
            <a:r>
              <a:rPr lang="nb-NO" sz="1200" u="sng" dirty="0">
                <a:solidFill>
                  <a:srgbClr val="0563C1"/>
                </a:solidFill>
                <a:effectLst/>
                <a:ea typeface="Calibri" panose="020F0502020204030204" pitchFamily="34" charset="0"/>
                <a:hlinkClick r:id="rId7"/>
              </a:rPr>
              <a:t>https://www.regjeringen.no/contentassets/915655269bc04a47928fce917e4b25f5/handlingsplan-antibiotikaresistens.pdf</a:t>
            </a:r>
            <a:r>
              <a:rPr lang="nb-NO" sz="1200" dirty="0">
                <a:effectLst/>
                <a:ea typeface="Calibri" panose="020F0502020204030204" pitchFamily="34" charset="0"/>
              </a:rPr>
              <a:t> (nedlastet 14.11.2020)</a:t>
            </a:r>
            <a:endParaRPr lang="nb-NO" sz="1200" dirty="0">
              <a:solidFill>
                <a:schemeClr val="tx1"/>
              </a:solidFill>
            </a:endParaRPr>
          </a:p>
          <a:p>
            <a:r>
              <a:rPr lang="nb-NO" sz="1200" dirty="0">
                <a:solidFill>
                  <a:schemeClr val="tx1"/>
                </a:solidFill>
              </a:rPr>
              <a:t>Carter, E. J., </a:t>
            </a:r>
            <a:r>
              <a:rPr lang="nb-NO" sz="1200" dirty="0" err="1">
                <a:solidFill>
                  <a:schemeClr val="tx1"/>
                </a:solidFill>
              </a:rPr>
              <a:t>Greendyke</a:t>
            </a:r>
            <a:r>
              <a:rPr lang="nb-NO" sz="1200" dirty="0">
                <a:solidFill>
                  <a:schemeClr val="tx1"/>
                </a:solidFill>
              </a:rPr>
              <a:t>, W. G., </a:t>
            </a:r>
            <a:r>
              <a:rPr lang="nb-NO" sz="1200" dirty="0" err="1">
                <a:solidFill>
                  <a:schemeClr val="tx1"/>
                </a:solidFill>
              </a:rPr>
              <a:t>Furuya</a:t>
            </a:r>
            <a:r>
              <a:rPr lang="nb-NO" sz="1200" dirty="0">
                <a:solidFill>
                  <a:schemeClr val="tx1"/>
                </a:solidFill>
              </a:rPr>
              <a:t>, E. Y., </a:t>
            </a:r>
            <a:r>
              <a:rPr lang="nb-NO" sz="1200" dirty="0" err="1">
                <a:solidFill>
                  <a:schemeClr val="tx1"/>
                </a:solidFill>
              </a:rPr>
              <a:t>Srinivasan</a:t>
            </a:r>
            <a:r>
              <a:rPr lang="nb-NO" sz="1200" dirty="0">
                <a:solidFill>
                  <a:schemeClr val="tx1"/>
                </a:solidFill>
              </a:rPr>
              <a:t>, A., Shelley, A. N., </a:t>
            </a:r>
            <a:r>
              <a:rPr lang="nb-NO" sz="1200" dirty="0" err="1">
                <a:solidFill>
                  <a:schemeClr val="tx1"/>
                </a:solidFill>
              </a:rPr>
              <a:t>Bothra</a:t>
            </a:r>
            <a:r>
              <a:rPr lang="nb-NO" sz="1200" dirty="0">
                <a:solidFill>
                  <a:schemeClr val="tx1"/>
                </a:solidFill>
              </a:rPr>
              <a:t>, A., </a:t>
            </a:r>
          </a:p>
          <a:p>
            <a:pPr marL="0" indent="0">
              <a:buNone/>
            </a:pPr>
            <a:r>
              <a:rPr lang="nb-NO" sz="1200" dirty="0">
                <a:solidFill>
                  <a:schemeClr val="tx1"/>
                </a:solidFill>
              </a:rPr>
              <a:t>Larson, E. L. (2018).  </a:t>
            </a:r>
            <a:r>
              <a:rPr lang="nb-NO" sz="1200" dirty="0" err="1">
                <a:solidFill>
                  <a:schemeClr val="tx1"/>
                </a:solidFill>
              </a:rPr>
              <a:t>Exploring</a:t>
            </a:r>
            <a:r>
              <a:rPr lang="nb-NO" sz="1200" dirty="0">
                <a:solidFill>
                  <a:schemeClr val="tx1"/>
                </a:solidFill>
              </a:rPr>
              <a:t> </a:t>
            </a:r>
            <a:r>
              <a:rPr lang="nb-NO" sz="1200" dirty="0" err="1">
                <a:solidFill>
                  <a:schemeClr val="tx1"/>
                </a:solidFill>
              </a:rPr>
              <a:t>the</a:t>
            </a:r>
            <a:r>
              <a:rPr lang="nb-NO" sz="1200" dirty="0">
                <a:solidFill>
                  <a:schemeClr val="tx1"/>
                </a:solidFill>
              </a:rPr>
              <a:t> </a:t>
            </a:r>
            <a:r>
              <a:rPr lang="nb-NO" sz="1200" dirty="0" err="1">
                <a:solidFill>
                  <a:schemeClr val="tx1"/>
                </a:solidFill>
              </a:rPr>
              <a:t>nurses</a:t>
            </a:r>
            <a:r>
              <a:rPr lang="nb-NO" sz="1200" dirty="0">
                <a:solidFill>
                  <a:schemeClr val="tx1"/>
                </a:solidFill>
              </a:rPr>
              <a:t>’ </a:t>
            </a:r>
            <a:r>
              <a:rPr lang="nb-NO" sz="1200" dirty="0" err="1">
                <a:solidFill>
                  <a:schemeClr val="tx1"/>
                </a:solidFill>
              </a:rPr>
              <a:t>role</a:t>
            </a:r>
            <a:r>
              <a:rPr lang="nb-NO" sz="1200" dirty="0">
                <a:solidFill>
                  <a:schemeClr val="tx1"/>
                </a:solidFill>
              </a:rPr>
              <a:t> in </a:t>
            </a:r>
            <a:r>
              <a:rPr lang="nb-NO" sz="1200" dirty="0" err="1">
                <a:solidFill>
                  <a:schemeClr val="tx1"/>
                </a:solidFill>
              </a:rPr>
              <a:t>antibiotic</a:t>
            </a:r>
            <a:r>
              <a:rPr lang="nb-NO" sz="1200" dirty="0">
                <a:solidFill>
                  <a:schemeClr val="tx1"/>
                </a:solidFill>
              </a:rPr>
              <a:t> </a:t>
            </a:r>
            <a:r>
              <a:rPr lang="nb-NO" sz="1200" dirty="0" err="1">
                <a:solidFill>
                  <a:schemeClr val="tx1"/>
                </a:solidFill>
              </a:rPr>
              <a:t>stewardship</a:t>
            </a:r>
            <a:r>
              <a:rPr lang="nb-NO" sz="1200" dirty="0">
                <a:solidFill>
                  <a:schemeClr val="tx1"/>
                </a:solidFill>
              </a:rPr>
              <a:t>: A </a:t>
            </a:r>
            <a:r>
              <a:rPr lang="nb-NO" sz="1200" dirty="0" err="1">
                <a:solidFill>
                  <a:schemeClr val="tx1"/>
                </a:solidFill>
              </a:rPr>
              <a:t>multisite</a:t>
            </a:r>
            <a:r>
              <a:rPr lang="nb-NO" sz="1200" dirty="0">
                <a:solidFill>
                  <a:schemeClr val="tx1"/>
                </a:solidFill>
              </a:rPr>
              <a:t> </a:t>
            </a:r>
            <a:r>
              <a:rPr lang="nb-NO" sz="1200" dirty="0" err="1">
                <a:solidFill>
                  <a:schemeClr val="tx1"/>
                </a:solidFill>
              </a:rPr>
              <a:t>qualitative</a:t>
            </a:r>
            <a:r>
              <a:rPr lang="nb-NO" sz="1200" dirty="0">
                <a:solidFill>
                  <a:schemeClr val="tx1"/>
                </a:solidFill>
              </a:rPr>
              <a:t> </a:t>
            </a:r>
            <a:r>
              <a:rPr lang="nb-NO" sz="1200" dirty="0" err="1">
                <a:solidFill>
                  <a:schemeClr val="tx1"/>
                </a:solidFill>
              </a:rPr>
              <a:t>study</a:t>
            </a:r>
            <a:r>
              <a:rPr lang="nb-NO" sz="1200" dirty="0">
                <a:solidFill>
                  <a:schemeClr val="tx1"/>
                </a:solidFill>
              </a:rPr>
              <a:t> </a:t>
            </a:r>
            <a:r>
              <a:rPr lang="nb-NO" sz="1200" dirty="0" err="1">
                <a:solidFill>
                  <a:schemeClr val="tx1"/>
                </a:solidFill>
              </a:rPr>
              <a:t>of</a:t>
            </a:r>
            <a:r>
              <a:rPr lang="nb-NO" sz="1200" dirty="0">
                <a:solidFill>
                  <a:schemeClr val="tx1"/>
                </a:solidFill>
              </a:rPr>
              <a:t> </a:t>
            </a:r>
            <a:r>
              <a:rPr lang="nb-NO" sz="1200" dirty="0" err="1">
                <a:solidFill>
                  <a:schemeClr val="tx1"/>
                </a:solidFill>
              </a:rPr>
              <a:t>nurses</a:t>
            </a:r>
            <a:r>
              <a:rPr lang="nb-NO" sz="1200" dirty="0">
                <a:solidFill>
                  <a:schemeClr val="tx1"/>
                </a:solidFill>
              </a:rPr>
              <a:t> and </a:t>
            </a:r>
            <a:r>
              <a:rPr lang="nb-NO" sz="1200" dirty="0" err="1">
                <a:solidFill>
                  <a:schemeClr val="tx1"/>
                </a:solidFill>
              </a:rPr>
              <a:t>infection</a:t>
            </a:r>
            <a:r>
              <a:rPr lang="nb-NO" sz="1200" dirty="0">
                <a:solidFill>
                  <a:schemeClr val="tx1"/>
                </a:solidFill>
              </a:rPr>
              <a:t> </a:t>
            </a:r>
            <a:r>
              <a:rPr lang="nb-NO" sz="1200" dirty="0" err="1">
                <a:solidFill>
                  <a:schemeClr val="tx1"/>
                </a:solidFill>
              </a:rPr>
              <a:t>preventions</a:t>
            </a:r>
            <a:r>
              <a:rPr lang="nb-NO" sz="1200" dirty="0">
                <a:solidFill>
                  <a:schemeClr val="tx1"/>
                </a:solidFill>
              </a:rPr>
              <a:t>. </a:t>
            </a:r>
            <a:r>
              <a:rPr lang="nb-NO" sz="1200" i="1" dirty="0">
                <a:solidFill>
                  <a:schemeClr val="tx1"/>
                </a:solidFill>
              </a:rPr>
              <a:t>American Journal </a:t>
            </a:r>
            <a:r>
              <a:rPr lang="nb-NO" sz="1200" i="1" dirty="0" err="1">
                <a:solidFill>
                  <a:schemeClr val="tx1"/>
                </a:solidFill>
              </a:rPr>
              <a:t>of</a:t>
            </a:r>
            <a:r>
              <a:rPr lang="nb-NO" sz="1200" i="1" dirty="0">
                <a:solidFill>
                  <a:schemeClr val="tx1"/>
                </a:solidFill>
              </a:rPr>
              <a:t> </a:t>
            </a:r>
            <a:r>
              <a:rPr lang="nb-NO" sz="1200" i="1" dirty="0" err="1">
                <a:solidFill>
                  <a:schemeClr val="tx1"/>
                </a:solidFill>
              </a:rPr>
              <a:t>Infection</a:t>
            </a:r>
            <a:r>
              <a:rPr lang="nb-NO" sz="1200" i="1" dirty="0">
                <a:solidFill>
                  <a:schemeClr val="tx1"/>
                </a:solidFill>
              </a:rPr>
              <a:t> Control</a:t>
            </a:r>
            <a:r>
              <a:rPr lang="nb-NO" sz="1200" i="1" dirty="0"/>
              <a:t>. </a:t>
            </a:r>
            <a:r>
              <a:rPr lang="nb-NO" sz="1200" i="1" u="sng" dirty="0">
                <a:hlinkClick r:id="rId8"/>
              </a:rPr>
              <a:t>https://doi.org/10.1016/j.ajic.2017.12.016</a:t>
            </a:r>
            <a:r>
              <a:rPr lang="nb-NO" sz="1200" dirty="0"/>
              <a:t> </a:t>
            </a:r>
          </a:p>
          <a:p>
            <a:pPr marL="0" indent="0">
              <a:buNone/>
            </a:pPr>
            <a:endParaRPr lang="nb-NO" sz="1200" dirty="0"/>
          </a:p>
          <a:p>
            <a:pPr marL="342900"/>
            <a:r>
              <a:rPr lang="en-US" sz="1200" dirty="0"/>
              <a:t>Courtenay, M. </a:t>
            </a:r>
            <a:r>
              <a:rPr lang="en-US" sz="1200" dirty="0">
                <a:hlinkClick r:id="rId9"/>
              </a:rPr>
              <a:t>Castro-Sánchez, E., </a:t>
            </a:r>
            <a:r>
              <a:rPr lang="en-US" sz="1200" dirty="0" err="1">
                <a:hlinkClick r:id="rId9"/>
              </a:rPr>
              <a:t>R.Gallagher</a:t>
            </a:r>
            <a:r>
              <a:rPr lang="en-US" sz="1200" dirty="0">
                <a:hlinkClick r:id="rId9"/>
              </a:rPr>
              <a:t>, R.</a:t>
            </a:r>
            <a:r>
              <a:rPr lang="en-US" sz="1200" dirty="0"/>
              <a:t> (</a:t>
            </a:r>
            <a:r>
              <a:rPr lang="en-US" sz="1200" dirty="0">
                <a:solidFill>
                  <a:schemeClr val="tx1"/>
                </a:solidFill>
              </a:rPr>
              <a:t>2019). Development of consensus-based international antimicrobial stewardship competencies for undergraduate nurse education, </a:t>
            </a:r>
            <a:r>
              <a:rPr lang="en-US" sz="1200" i="1" dirty="0">
                <a:solidFill>
                  <a:schemeClr val="tx1"/>
                </a:solidFill>
              </a:rPr>
              <a:t>Journal of Hospital infections</a:t>
            </a:r>
            <a:r>
              <a:rPr lang="en-US" sz="1200" dirty="0">
                <a:solidFill>
                  <a:schemeClr val="tx1"/>
                </a:solidFill>
              </a:rPr>
              <a:t>, </a:t>
            </a:r>
            <a:r>
              <a:rPr lang="en-US" sz="1200" u="sng" dirty="0">
                <a:hlinkClick r:id="rId10" tooltip="Go to table of contents for this volume/issue"/>
              </a:rPr>
              <a:t>Volume 103, Issue 3</a:t>
            </a:r>
            <a:r>
              <a:rPr lang="en-US" sz="1200" dirty="0"/>
              <a:t>, November 2019, Pages 244-250, </a:t>
            </a:r>
            <a:r>
              <a:rPr lang="en-US" sz="1200" u="sng" dirty="0">
                <a:hlinkClick r:id="rId11" tooltip="Persistent link using digital object identifier"/>
              </a:rPr>
              <a:t>https://doi.org/10.1016/j.jhin.2019.08.001</a:t>
            </a:r>
            <a:r>
              <a:rPr lang="en-US" sz="1200" u="sng" dirty="0">
                <a:hlinkClick r:id="rId12"/>
              </a:rPr>
              <a:t>Get rights and content</a:t>
            </a:r>
            <a:endParaRPr lang="en-US" sz="1200" u="sng" dirty="0"/>
          </a:p>
          <a:p>
            <a:pPr marL="171450" indent="-171450"/>
            <a:r>
              <a:rPr lang="en-GB" sz="1200" b="0" dirty="0">
                <a:solidFill>
                  <a:srgbClr val="333333"/>
                </a:solidFill>
                <a:effectLst/>
                <a:latin typeface="Inter"/>
              </a:rPr>
              <a:t>Hansen MJT, Storm M, </a:t>
            </a:r>
            <a:r>
              <a:rPr lang="en-GB" sz="1200" b="0" dirty="0" err="1">
                <a:solidFill>
                  <a:srgbClr val="333333"/>
                </a:solidFill>
                <a:effectLst/>
                <a:latin typeface="Inter"/>
              </a:rPr>
              <a:t>Syre</a:t>
            </a:r>
            <a:r>
              <a:rPr lang="en-GB" sz="1200" b="0" dirty="0">
                <a:solidFill>
                  <a:srgbClr val="333333"/>
                </a:solidFill>
                <a:effectLst/>
                <a:latin typeface="Inter"/>
              </a:rPr>
              <a:t> H, Dalen I, </a:t>
            </a:r>
            <a:r>
              <a:rPr lang="en-GB" sz="1200" b="0" dirty="0" err="1">
                <a:solidFill>
                  <a:srgbClr val="333333"/>
                </a:solidFill>
                <a:effectLst/>
                <a:latin typeface="Inter"/>
              </a:rPr>
              <a:t>Husebø</a:t>
            </a:r>
            <a:r>
              <a:rPr lang="en-GB" sz="1200" b="0" dirty="0">
                <a:solidFill>
                  <a:srgbClr val="333333"/>
                </a:solidFill>
                <a:effectLst/>
                <a:latin typeface="Inter"/>
              </a:rPr>
              <a:t> AML. Attitudes and self-efficacy towards infection prevention and control and antibiotic stewardship among nurses: a mixed-methods study. J Clin </a:t>
            </a:r>
            <a:r>
              <a:rPr lang="en-GB" sz="1200" b="0" dirty="0" err="1">
                <a:solidFill>
                  <a:srgbClr val="333333"/>
                </a:solidFill>
                <a:effectLst/>
                <a:latin typeface="Inter"/>
              </a:rPr>
              <a:t>Nurs</a:t>
            </a:r>
            <a:r>
              <a:rPr lang="en-GB" sz="1200" b="0" dirty="0">
                <a:solidFill>
                  <a:srgbClr val="333333"/>
                </a:solidFill>
                <a:effectLst/>
                <a:latin typeface="Inter"/>
              </a:rPr>
              <a:t>. 2023;32(17–18):6268–86. DOI: </a:t>
            </a:r>
            <a:r>
              <a:rPr lang="en-GB" sz="1200" b="0" u="sng" dirty="0">
                <a:effectLst/>
                <a:latin typeface="Inter"/>
                <a:hlinkClick r:id="rId13"/>
              </a:rPr>
              <a:t>10.1111/jocn.16657</a:t>
            </a:r>
            <a:r>
              <a:rPr lang="nb-NO" sz="1000" b="0" dirty="0">
                <a:solidFill>
                  <a:srgbClr val="333333"/>
                </a:solidFill>
                <a:effectLst/>
                <a:latin typeface="Inter"/>
              </a:rPr>
              <a:t>) </a:t>
            </a:r>
            <a:endParaRPr lang="nb-NO" sz="1200" dirty="0"/>
          </a:p>
          <a:p>
            <a:pPr marL="285750" indent="-285750"/>
            <a:r>
              <a:rPr lang="nb-NO" sz="1200" dirty="0">
                <a:solidFill>
                  <a:schemeClr val="tx1"/>
                </a:solidFill>
              </a:rPr>
              <a:t>Helse- og omsorgsdepartementet. (12/2015). Handlingsplan mot </a:t>
            </a:r>
            <a:r>
              <a:rPr lang="nb-NO" sz="1200" dirty="0" err="1">
                <a:solidFill>
                  <a:schemeClr val="tx1"/>
                </a:solidFill>
              </a:rPr>
              <a:t>Antibiotikaresistens</a:t>
            </a:r>
            <a:r>
              <a:rPr lang="nb-NO" sz="1200" dirty="0">
                <a:solidFill>
                  <a:schemeClr val="tx1"/>
                </a:solidFill>
              </a:rPr>
              <a:t> i helsetjenesten. Oslo: Departementenes sikkerhets- og serviceorganisasjon. Hentet </a:t>
            </a:r>
            <a:r>
              <a:rPr lang="nb-NO" sz="1200" dirty="0" err="1"/>
              <a:t>fra:</a:t>
            </a:r>
            <a:r>
              <a:rPr lang="nb-NO" sz="1200" u="sng" dirty="0" err="1">
                <a:hlinkClick r:id="rId7"/>
              </a:rPr>
              <a:t>https</a:t>
            </a:r>
            <a:r>
              <a:rPr lang="nb-NO" sz="1200" u="sng" dirty="0">
                <a:hlinkClick r:id="rId7"/>
              </a:rPr>
              <a:t>://www.regjeringen.no/contentassets/915655269bc04a47928fce917e4b25f5/handlingsplan-antibiotikaresistens.pdf</a:t>
            </a:r>
            <a:endParaRPr lang="nb-NO" sz="1200" dirty="0"/>
          </a:p>
          <a:p>
            <a:pPr marL="285750" indent="-285750"/>
            <a:endParaRPr lang="nb-NO" sz="1200" dirty="0"/>
          </a:p>
          <a:p>
            <a:endParaRPr lang="nb-NO" sz="1200"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31</a:t>
            </a:fld>
            <a:endParaRPr lang="en-US" dirty="0">
              <a:solidFill>
                <a:schemeClr val="tx1"/>
              </a:solidFill>
            </a:endParaRPr>
          </a:p>
        </p:txBody>
      </p:sp>
    </p:spTree>
    <p:extLst>
      <p:ext uri="{BB962C8B-B14F-4D97-AF65-F5344CB8AC3E}">
        <p14:creationId xmlns:p14="http://schemas.microsoft.com/office/powerpoint/2010/main" val="2137468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734291"/>
            <a:ext cx="8229600" cy="1149927"/>
          </a:xfrm>
        </p:spPr>
        <p:txBody>
          <a:bodyPr/>
          <a:lstStyle/>
          <a:p>
            <a:r>
              <a:rPr lang="nb-NO" dirty="0">
                <a:solidFill>
                  <a:schemeClr val="tx1"/>
                </a:solidFill>
              </a:rPr>
              <a:t>Kilder og henvisninger forts.:</a:t>
            </a:r>
            <a:r>
              <a:rPr lang="nb-NO" dirty="0">
                <a:solidFill>
                  <a:srgbClr val="219993"/>
                </a:solidFill>
              </a:rPr>
              <a:t> </a:t>
            </a:r>
            <a:endParaRPr lang="nb-NO" dirty="0"/>
          </a:p>
        </p:txBody>
      </p:sp>
      <p:sp>
        <p:nvSpPr>
          <p:cNvPr id="3" name="Content Placeholder 2"/>
          <p:cNvSpPr>
            <a:spLocks noGrp="1"/>
          </p:cNvSpPr>
          <p:nvPr>
            <p:ph idx="1"/>
          </p:nvPr>
        </p:nvSpPr>
        <p:spPr>
          <a:xfrm>
            <a:off x="535482" y="1731818"/>
            <a:ext cx="8229600" cy="5126182"/>
          </a:xfrm>
        </p:spPr>
        <p:txBody>
          <a:bodyPr>
            <a:normAutofit fontScale="40000" lnSpcReduction="20000"/>
          </a:bodyPr>
          <a:lstStyle/>
          <a:p>
            <a:pPr marL="342900">
              <a:lnSpc>
                <a:spcPct val="120000"/>
              </a:lnSpc>
            </a:pPr>
            <a:r>
              <a:rPr lang="nb-NO" sz="2500" dirty="0">
                <a:solidFill>
                  <a:schemeClr val="tx1"/>
                </a:solidFill>
              </a:rPr>
              <a:t>Kunnskapsdepartementet (2019) Forskrift om nasjonal retningslinje for sykepleierutdanning Fastsatt av Kunnskapsdepartementet 15.03.2019 Hjemmel: </a:t>
            </a:r>
            <a:r>
              <a:rPr lang="nb-NO" sz="2500" u="sng" dirty="0">
                <a:solidFill>
                  <a:schemeClr val="tx1"/>
                </a:solidFill>
                <a:hlinkClick r:id="rId3">
                  <a:extLst>
                    <a:ext uri="{A12FA001-AC4F-418D-AE19-62706E023703}">
                      <ahyp:hlinkClr xmlns:ahyp="http://schemas.microsoft.com/office/drawing/2018/hyperlinkcolor" val="tx"/>
                    </a:ext>
                  </a:extLst>
                </a:hlinkClick>
              </a:rPr>
              <a:t>LOV-2005-04-01-15-§3-2</a:t>
            </a:r>
            <a:r>
              <a:rPr lang="nb-NO" sz="2500" dirty="0">
                <a:solidFill>
                  <a:schemeClr val="tx1"/>
                </a:solidFill>
              </a:rPr>
              <a:t>   (universitets- og høyskoleloven) (FOR-2019-03-15-412) Hentet fra: </a:t>
            </a:r>
            <a:r>
              <a:rPr lang="nb-NO" sz="2500" u="sng" dirty="0">
                <a:solidFill>
                  <a:srgbClr val="0000FF"/>
                </a:solidFill>
                <a:hlinkClick r:id="rId4">
                  <a:extLst>
                    <a:ext uri="{A12FA001-AC4F-418D-AE19-62706E023703}">
                      <ahyp:hlinkClr xmlns:ahyp="http://schemas.microsoft.com/office/drawing/2018/hyperlinkcolor" val="tx"/>
                    </a:ext>
                  </a:extLst>
                </a:hlinkClick>
              </a:rPr>
              <a:t>https://lovdata.no/dokument/SF/forskrift/</a:t>
            </a:r>
            <a:r>
              <a:rPr lang="nb-NO" sz="2500" u="sng" dirty="0">
                <a:solidFill>
                  <a:schemeClr val="tx1"/>
                </a:solidFill>
                <a:hlinkClick r:id="rId4">
                  <a:extLst>
                    <a:ext uri="{A12FA001-AC4F-418D-AE19-62706E023703}">
                      <ahyp:hlinkClr xmlns:ahyp="http://schemas.microsoft.com/office/drawing/2018/hyperlinkcolor" val="tx"/>
                    </a:ext>
                  </a:extLst>
                </a:hlinkClick>
              </a:rPr>
              <a:t>2019-03-15-412</a:t>
            </a:r>
            <a:endParaRPr lang="nb-NO" sz="2500" u="sng" dirty="0">
              <a:solidFill>
                <a:schemeClr val="tx1"/>
              </a:solidFill>
            </a:endParaRPr>
          </a:p>
          <a:p>
            <a:pPr marL="457200" indent="-457200">
              <a:lnSpc>
                <a:spcPct val="120000"/>
              </a:lnSpc>
            </a:pPr>
            <a:r>
              <a:rPr lang="nb-NO" sz="2800" dirty="0">
                <a:effectLst/>
                <a:ea typeface="Calibri" panose="020F0502020204030204" pitchFamily="34" charset="0"/>
                <a:cs typeface="Arial" panose="020B0604020202020204" pitchFamily="34" charset="0"/>
              </a:rPr>
              <a:t>Hansen MJT, Mathisen M, Lunde EB. Når sykepleiere får mer kunnskap om antibiotika, involverer de seg mer. Sykepleien Forskning. 2022;110(90194):e-90194. DOI: 10.4220/Sykepleiens.2022.90194</a:t>
            </a:r>
          </a:p>
          <a:p>
            <a:pPr marL="0" indent="0">
              <a:lnSpc>
                <a:spcPct val="120000"/>
              </a:lnSpc>
              <a:buNone/>
            </a:pPr>
            <a:endParaRPr lang="en-US" sz="2500" u="sng" dirty="0">
              <a:solidFill>
                <a:schemeClr val="tx1"/>
              </a:solidFill>
            </a:endParaRPr>
          </a:p>
          <a:p>
            <a:pPr>
              <a:lnSpc>
                <a:spcPct val="120000"/>
              </a:lnSpc>
            </a:pPr>
            <a:r>
              <a:rPr lang="nb-NO" sz="2500" dirty="0">
                <a:solidFill>
                  <a:schemeClr val="tx1"/>
                </a:solidFill>
              </a:rPr>
              <a:t>Gillespie, E., Rodrigues, A., Wright, L., Williams, N &amp; Stuart, R. L. (2013). </a:t>
            </a:r>
            <a:r>
              <a:rPr lang="nb-NO" sz="2500" dirty="0" err="1">
                <a:solidFill>
                  <a:schemeClr val="tx1"/>
                </a:solidFill>
              </a:rPr>
              <a:t>Improving</a:t>
            </a:r>
            <a:r>
              <a:rPr lang="nb-NO" sz="2500" dirty="0">
                <a:solidFill>
                  <a:schemeClr val="tx1"/>
                </a:solidFill>
              </a:rPr>
              <a:t> </a:t>
            </a:r>
          </a:p>
          <a:p>
            <a:pPr marL="0" indent="0">
              <a:lnSpc>
                <a:spcPct val="120000"/>
              </a:lnSpc>
              <a:buNone/>
            </a:pPr>
            <a:r>
              <a:rPr lang="nb-NO" sz="2500" dirty="0" err="1">
                <a:solidFill>
                  <a:schemeClr val="tx1"/>
                </a:solidFill>
              </a:rPr>
              <a:t>antibiotic</a:t>
            </a:r>
            <a:r>
              <a:rPr lang="nb-NO" sz="2500" dirty="0">
                <a:solidFill>
                  <a:schemeClr val="tx1"/>
                </a:solidFill>
              </a:rPr>
              <a:t> </a:t>
            </a:r>
            <a:r>
              <a:rPr lang="nb-NO" sz="2500" dirty="0" err="1">
                <a:solidFill>
                  <a:schemeClr val="tx1"/>
                </a:solidFill>
              </a:rPr>
              <a:t>stewardship</a:t>
            </a:r>
            <a:r>
              <a:rPr lang="nb-NO" sz="2500" dirty="0">
                <a:solidFill>
                  <a:schemeClr val="tx1"/>
                </a:solidFill>
              </a:rPr>
              <a:t> by </a:t>
            </a:r>
            <a:r>
              <a:rPr lang="nb-NO" sz="2500" dirty="0" err="1">
                <a:solidFill>
                  <a:schemeClr val="tx1"/>
                </a:solidFill>
              </a:rPr>
              <a:t>involving</a:t>
            </a:r>
            <a:r>
              <a:rPr lang="nb-NO" sz="2500" dirty="0">
                <a:solidFill>
                  <a:schemeClr val="tx1"/>
                </a:solidFill>
              </a:rPr>
              <a:t> </a:t>
            </a:r>
            <a:r>
              <a:rPr lang="nb-NO" sz="2500" dirty="0" err="1">
                <a:solidFill>
                  <a:schemeClr val="tx1"/>
                </a:solidFill>
              </a:rPr>
              <a:t>nurses</a:t>
            </a:r>
            <a:r>
              <a:rPr lang="nb-NO" sz="2500" dirty="0">
                <a:solidFill>
                  <a:schemeClr val="tx1"/>
                </a:solidFill>
              </a:rPr>
              <a:t>. </a:t>
            </a:r>
            <a:r>
              <a:rPr lang="nb-NO" sz="2500" i="1" dirty="0">
                <a:solidFill>
                  <a:schemeClr val="tx1"/>
                </a:solidFill>
              </a:rPr>
              <a:t>American Journal </a:t>
            </a:r>
            <a:r>
              <a:rPr lang="nb-NO" sz="2500" i="1" dirty="0" err="1">
                <a:solidFill>
                  <a:schemeClr val="tx1"/>
                </a:solidFill>
              </a:rPr>
              <a:t>of</a:t>
            </a:r>
            <a:r>
              <a:rPr lang="nb-NO" sz="2500" i="1" dirty="0">
                <a:solidFill>
                  <a:schemeClr val="tx1"/>
                </a:solidFill>
              </a:rPr>
              <a:t> </a:t>
            </a:r>
            <a:r>
              <a:rPr lang="nb-NO" sz="2500" i="1" dirty="0" err="1">
                <a:solidFill>
                  <a:schemeClr val="tx1"/>
                </a:solidFill>
              </a:rPr>
              <a:t>Infection</a:t>
            </a:r>
            <a:r>
              <a:rPr lang="nb-NO" sz="2500" i="1" dirty="0">
                <a:solidFill>
                  <a:schemeClr val="tx1"/>
                </a:solidFill>
              </a:rPr>
              <a:t> Control</a:t>
            </a:r>
            <a:r>
              <a:rPr lang="nb-NO" sz="2500" dirty="0">
                <a:solidFill>
                  <a:schemeClr val="tx1"/>
                </a:solidFill>
              </a:rPr>
              <a:t>. </a:t>
            </a:r>
            <a:r>
              <a:rPr lang="nb-NO" sz="2500" i="1" u="sng" dirty="0">
                <a:solidFill>
                  <a:srgbClr val="0000FF"/>
                </a:solidFill>
                <a:hlinkClick r:id="rId5">
                  <a:extLst>
                    <a:ext uri="{A12FA001-AC4F-418D-AE19-62706E023703}">
                      <ahyp:hlinkClr xmlns:ahyp="http://schemas.microsoft.com/office/drawing/2018/hyperlinkcolor" val="tx"/>
                    </a:ext>
                  </a:extLst>
                </a:hlinkClick>
              </a:rPr>
              <a:t>https://doi.org/</a:t>
            </a:r>
            <a:r>
              <a:rPr lang="nb-NO" sz="2500" u="sng" dirty="0">
                <a:solidFill>
                  <a:schemeClr val="tx1"/>
                </a:solidFill>
                <a:hlinkClick r:id="rId5">
                  <a:extLst>
                    <a:ext uri="{A12FA001-AC4F-418D-AE19-62706E023703}">
                      <ahyp:hlinkClr xmlns:ahyp="http://schemas.microsoft.com/office/drawing/2018/hyperlinkcolor" val="tx"/>
                    </a:ext>
                  </a:extLst>
                </a:hlinkClick>
              </a:rPr>
              <a:t>10.1016/j.ajic.2012.04.336</a:t>
            </a:r>
            <a:endParaRPr lang="nb-NO" sz="2500" u="sng" dirty="0">
              <a:solidFill>
                <a:schemeClr val="tx1"/>
              </a:solidFill>
            </a:endParaRPr>
          </a:p>
          <a:p>
            <a:pPr>
              <a:lnSpc>
                <a:spcPct val="120000"/>
              </a:lnSpc>
            </a:pPr>
            <a:endParaRPr lang="nb-NO" sz="2500" dirty="0">
              <a:solidFill>
                <a:schemeClr val="tx1"/>
              </a:solidFill>
            </a:endParaRPr>
          </a:p>
          <a:p>
            <a:pPr>
              <a:lnSpc>
                <a:spcPct val="120000"/>
              </a:lnSpc>
            </a:pPr>
            <a:r>
              <a:rPr lang="nb-NO" sz="2500" dirty="0">
                <a:solidFill>
                  <a:schemeClr val="tx1"/>
                </a:solidFill>
              </a:rPr>
              <a:t>Langeland, Anine Bernhoft (2017), Har sykepleierne en rolle i lokal e </a:t>
            </a:r>
            <a:r>
              <a:rPr lang="nb-NO" sz="2500" dirty="0" err="1">
                <a:solidFill>
                  <a:schemeClr val="tx1"/>
                </a:solidFill>
              </a:rPr>
              <a:t>antibiotikastyringsporgram</a:t>
            </a:r>
            <a:r>
              <a:rPr lang="nb-NO" sz="2500" dirty="0">
                <a:solidFill>
                  <a:schemeClr val="tx1"/>
                </a:solidFill>
              </a:rPr>
              <a:t>, og på hvilken måte kan de bidra? Fordypningsoppgave </a:t>
            </a:r>
            <a:r>
              <a:rPr lang="nb-NO" sz="2500" dirty="0" err="1">
                <a:solidFill>
                  <a:schemeClr val="tx1"/>
                </a:solidFill>
              </a:rPr>
              <a:t>Høgskulen</a:t>
            </a:r>
            <a:r>
              <a:rPr lang="nb-NO" sz="2500" dirty="0">
                <a:solidFill>
                  <a:schemeClr val="tx1"/>
                </a:solidFill>
              </a:rPr>
              <a:t> på Vestlandet. Hentet fra: https://www.antibiotika.no/wp-content/uploads/2018/05/Har-sykepleiere-en-rolle-i-lokale-antibiotikastyringsprogram...-Fordypningsoppgave-Anine.pdf</a:t>
            </a:r>
          </a:p>
          <a:p>
            <a:pPr>
              <a:lnSpc>
                <a:spcPct val="120000"/>
              </a:lnSpc>
            </a:pPr>
            <a:r>
              <a:rPr lang="nb-NO" sz="2500" dirty="0" err="1">
                <a:solidFill>
                  <a:schemeClr val="tx1"/>
                </a:solidFill>
              </a:rPr>
              <a:t>Olans</a:t>
            </a:r>
            <a:r>
              <a:rPr lang="nb-NO" sz="2500" dirty="0">
                <a:solidFill>
                  <a:schemeClr val="tx1"/>
                </a:solidFill>
              </a:rPr>
              <a:t>, R. N., </a:t>
            </a:r>
            <a:r>
              <a:rPr lang="nb-NO" sz="2500" dirty="0" err="1">
                <a:solidFill>
                  <a:schemeClr val="tx1"/>
                </a:solidFill>
              </a:rPr>
              <a:t>Olans</a:t>
            </a:r>
            <a:r>
              <a:rPr lang="nb-NO" sz="2500" dirty="0">
                <a:solidFill>
                  <a:schemeClr val="tx1"/>
                </a:solidFill>
              </a:rPr>
              <a:t>, R. D. &amp; </a:t>
            </a:r>
            <a:r>
              <a:rPr lang="nb-NO" sz="2500" dirty="0" err="1">
                <a:solidFill>
                  <a:schemeClr val="tx1"/>
                </a:solidFill>
              </a:rPr>
              <a:t>Demaria</a:t>
            </a:r>
            <a:r>
              <a:rPr lang="nb-NO" sz="2500" dirty="0">
                <a:solidFill>
                  <a:schemeClr val="tx1"/>
                </a:solidFill>
              </a:rPr>
              <a:t> </a:t>
            </a:r>
            <a:r>
              <a:rPr lang="nb-NO" sz="2500" dirty="0" err="1">
                <a:solidFill>
                  <a:schemeClr val="tx1"/>
                </a:solidFill>
              </a:rPr>
              <a:t>Jr</a:t>
            </a:r>
            <a:r>
              <a:rPr lang="nb-NO" sz="2500" dirty="0">
                <a:solidFill>
                  <a:schemeClr val="tx1"/>
                </a:solidFill>
              </a:rPr>
              <a:t>, A. (2016). The </a:t>
            </a:r>
            <a:r>
              <a:rPr lang="nb-NO" sz="2500" dirty="0" err="1">
                <a:solidFill>
                  <a:schemeClr val="tx1"/>
                </a:solidFill>
              </a:rPr>
              <a:t>critical</a:t>
            </a:r>
            <a:r>
              <a:rPr lang="nb-NO" sz="2500" dirty="0">
                <a:solidFill>
                  <a:schemeClr val="tx1"/>
                </a:solidFill>
              </a:rPr>
              <a:t> </a:t>
            </a:r>
            <a:r>
              <a:rPr lang="nb-NO" sz="2500" dirty="0" err="1">
                <a:solidFill>
                  <a:schemeClr val="tx1"/>
                </a:solidFill>
              </a:rPr>
              <a:t>role</a:t>
            </a:r>
            <a:r>
              <a:rPr lang="nb-NO" sz="2500" dirty="0">
                <a:solidFill>
                  <a:schemeClr val="tx1"/>
                </a:solidFill>
              </a:rPr>
              <a:t> </a:t>
            </a:r>
            <a:r>
              <a:rPr lang="nb-NO" sz="2500" dirty="0" err="1">
                <a:solidFill>
                  <a:schemeClr val="tx1"/>
                </a:solidFill>
              </a:rPr>
              <a:t>of</a:t>
            </a:r>
            <a:r>
              <a:rPr lang="nb-NO" sz="2500" dirty="0">
                <a:solidFill>
                  <a:schemeClr val="tx1"/>
                </a:solidFill>
              </a:rPr>
              <a:t> </a:t>
            </a:r>
            <a:r>
              <a:rPr lang="nb-NO" sz="2500" dirty="0" err="1">
                <a:solidFill>
                  <a:schemeClr val="tx1"/>
                </a:solidFill>
              </a:rPr>
              <a:t>the</a:t>
            </a:r>
            <a:r>
              <a:rPr lang="nb-NO" sz="2500" dirty="0">
                <a:solidFill>
                  <a:schemeClr val="tx1"/>
                </a:solidFill>
              </a:rPr>
              <a:t> staff </a:t>
            </a:r>
            <a:r>
              <a:rPr lang="nb-NO" sz="2500" dirty="0" err="1">
                <a:solidFill>
                  <a:schemeClr val="tx1"/>
                </a:solidFill>
              </a:rPr>
              <a:t>nurse</a:t>
            </a:r>
            <a:r>
              <a:rPr lang="nb-NO" sz="2500" dirty="0">
                <a:solidFill>
                  <a:schemeClr val="tx1"/>
                </a:solidFill>
              </a:rPr>
              <a:t> in </a:t>
            </a:r>
          </a:p>
          <a:p>
            <a:pPr marL="0" indent="0">
              <a:lnSpc>
                <a:spcPct val="120000"/>
              </a:lnSpc>
              <a:buNone/>
            </a:pPr>
            <a:r>
              <a:rPr lang="nb-NO" sz="2500" dirty="0">
                <a:solidFill>
                  <a:schemeClr val="tx1"/>
                </a:solidFill>
              </a:rPr>
              <a:t>antimicrobial </a:t>
            </a:r>
            <a:r>
              <a:rPr lang="nb-NO" sz="2500" dirty="0" err="1">
                <a:solidFill>
                  <a:schemeClr val="tx1"/>
                </a:solidFill>
              </a:rPr>
              <a:t>stewardship</a:t>
            </a:r>
            <a:r>
              <a:rPr lang="nb-NO" sz="2500" dirty="0">
                <a:solidFill>
                  <a:schemeClr val="tx1"/>
                </a:solidFill>
              </a:rPr>
              <a:t> - </a:t>
            </a:r>
            <a:r>
              <a:rPr lang="nb-NO" sz="2500" dirty="0" err="1">
                <a:solidFill>
                  <a:schemeClr val="tx1"/>
                </a:solidFill>
              </a:rPr>
              <a:t>Unrecognized</a:t>
            </a:r>
            <a:r>
              <a:rPr lang="nb-NO" sz="2500" dirty="0">
                <a:solidFill>
                  <a:schemeClr val="tx1"/>
                </a:solidFill>
              </a:rPr>
              <a:t>, </a:t>
            </a:r>
            <a:r>
              <a:rPr lang="nb-NO" sz="2500" dirty="0" err="1">
                <a:solidFill>
                  <a:schemeClr val="tx1"/>
                </a:solidFill>
              </a:rPr>
              <a:t>but</a:t>
            </a:r>
            <a:r>
              <a:rPr lang="nb-NO" sz="2500" dirty="0">
                <a:solidFill>
                  <a:schemeClr val="tx1"/>
                </a:solidFill>
              </a:rPr>
              <a:t> </a:t>
            </a:r>
            <a:r>
              <a:rPr lang="nb-NO" sz="2500" dirty="0" err="1">
                <a:solidFill>
                  <a:schemeClr val="tx1"/>
                </a:solidFill>
              </a:rPr>
              <a:t>already</a:t>
            </a:r>
            <a:r>
              <a:rPr lang="nb-NO" sz="2500" dirty="0">
                <a:solidFill>
                  <a:schemeClr val="tx1"/>
                </a:solidFill>
              </a:rPr>
              <a:t> </a:t>
            </a:r>
            <a:r>
              <a:rPr lang="nb-NO" sz="2500" dirty="0" err="1">
                <a:solidFill>
                  <a:schemeClr val="tx1"/>
                </a:solidFill>
              </a:rPr>
              <a:t>there</a:t>
            </a:r>
            <a:r>
              <a:rPr lang="nb-NO" sz="2500" dirty="0">
                <a:solidFill>
                  <a:schemeClr val="tx1"/>
                </a:solidFill>
              </a:rPr>
              <a:t>. </a:t>
            </a:r>
            <a:r>
              <a:rPr lang="nb-NO" sz="2500" i="1" dirty="0">
                <a:solidFill>
                  <a:schemeClr val="tx1"/>
                </a:solidFill>
              </a:rPr>
              <a:t>CLINICAL PRACTICE.</a:t>
            </a:r>
            <a:r>
              <a:rPr lang="nb-NO" sz="2500" dirty="0">
                <a:solidFill>
                  <a:schemeClr val="tx1"/>
                </a:solidFill>
              </a:rPr>
              <a:t> </a:t>
            </a:r>
            <a:r>
              <a:rPr lang="nb-NO" sz="2500" i="1" u="sng" dirty="0">
                <a:solidFill>
                  <a:srgbClr val="0000FF"/>
                </a:solidFill>
                <a:hlinkClick r:id="rId6">
                  <a:extLst>
                    <a:ext uri="{A12FA001-AC4F-418D-AE19-62706E023703}">
                      <ahyp:hlinkClr xmlns:ahyp="http://schemas.microsoft.com/office/drawing/2018/hyperlinkcolor" val="tx"/>
                    </a:ext>
                  </a:extLst>
                </a:hlinkClick>
              </a:rPr>
              <a:t>https://doi.org/</a:t>
            </a:r>
            <a:r>
              <a:rPr lang="nb-NO" sz="2500" u="sng" dirty="0">
                <a:solidFill>
                  <a:schemeClr val="tx1"/>
                </a:solidFill>
                <a:hlinkClick r:id="rId6">
                  <a:extLst>
                    <a:ext uri="{A12FA001-AC4F-418D-AE19-62706E023703}">
                      <ahyp:hlinkClr xmlns:ahyp="http://schemas.microsoft.com/office/drawing/2018/hyperlinkcolor" val="tx"/>
                    </a:ext>
                  </a:extLst>
                </a:hlinkClick>
              </a:rPr>
              <a:t>10.1093/cid/civ697</a:t>
            </a:r>
            <a:endParaRPr lang="nb-NO" sz="2500" u="sng" dirty="0">
              <a:solidFill>
                <a:schemeClr val="tx1"/>
              </a:solidFill>
            </a:endParaRPr>
          </a:p>
          <a:p>
            <a:pPr marL="342900">
              <a:lnSpc>
                <a:spcPct val="120000"/>
              </a:lnSpc>
            </a:pPr>
            <a:r>
              <a:rPr lang="nb-NO" sz="2500" dirty="0">
                <a:solidFill>
                  <a:schemeClr val="tx1"/>
                </a:solidFill>
              </a:rPr>
              <a:t>White Paper ANA (American </a:t>
            </a:r>
            <a:r>
              <a:rPr lang="nb-NO" sz="2500" dirty="0" err="1">
                <a:solidFill>
                  <a:schemeClr val="tx1"/>
                </a:solidFill>
              </a:rPr>
              <a:t>Nurses</a:t>
            </a:r>
            <a:r>
              <a:rPr lang="nb-NO" sz="2500" dirty="0">
                <a:solidFill>
                  <a:schemeClr val="tx1"/>
                </a:solidFill>
              </a:rPr>
              <a:t> Association)</a:t>
            </a:r>
          </a:p>
          <a:p>
            <a:pPr marL="342900">
              <a:lnSpc>
                <a:spcPct val="120000"/>
              </a:lnSpc>
            </a:pPr>
            <a:r>
              <a:rPr lang="nb-NO" sz="2500" dirty="0" err="1">
                <a:effectLst/>
                <a:ea typeface="Calibri" panose="020F0502020204030204" pitchFamily="34" charset="0"/>
              </a:rPr>
              <a:t>Dellit</a:t>
            </a:r>
            <a:r>
              <a:rPr lang="nb-NO" sz="2500" dirty="0">
                <a:effectLst/>
                <a:ea typeface="Calibri" panose="020F0502020204030204" pitchFamily="34" charset="0"/>
              </a:rPr>
              <a:t> TH, Owens RC, </a:t>
            </a:r>
            <a:r>
              <a:rPr lang="nb-NO" sz="2500" dirty="0" err="1">
                <a:effectLst/>
                <a:ea typeface="Calibri" panose="020F0502020204030204" pitchFamily="34" charset="0"/>
              </a:rPr>
              <a:t>McGowan</a:t>
            </a:r>
            <a:r>
              <a:rPr lang="nb-NO" sz="2500" dirty="0">
                <a:effectLst/>
                <a:ea typeface="Calibri" panose="020F0502020204030204" pitchFamily="34" charset="0"/>
              </a:rPr>
              <a:t> JE, </a:t>
            </a:r>
            <a:r>
              <a:rPr lang="nb-NO" sz="2500" dirty="0" err="1">
                <a:effectLst/>
                <a:ea typeface="Calibri" panose="020F0502020204030204" pitchFamily="34" charset="0"/>
              </a:rPr>
              <a:t>Gerding</a:t>
            </a:r>
            <a:r>
              <a:rPr lang="nb-NO" sz="2500" dirty="0">
                <a:effectLst/>
                <a:ea typeface="Calibri" panose="020F0502020204030204" pitchFamily="34" charset="0"/>
              </a:rPr>
              <a:t> DN, Weinstein RA, </a:t>
            </a:r>
            <a:r>
              <a:rPr lang="nb-NO" sz="2500" dirty="0" err="1">
                <a:effectLst/>
                <a:ea typeface="Calibri" panose="020F0502020204030204" pitchFamily="34" charset="0"/>
              </a:rPr>
              <a:t>Burke</a:t>
            </a:r>
            <a:r>
              <a:rPr lang="nb-NO" sz="2500" dirty="0">
                <a:effectLst/>
                <a:ea typeface="Calibri" panose="020F0502020204030204" pitchFamily="34" charset="0"/>
              </a:rPr>
              <a:t> JP, et al. </a:t>
            </a:r>
            <a:r>
              <a:rPr lang="nb-NO" sz="2500" dirty="0" err="1">
                <a:effectLst/>
                <a:ea typeface="Calibri" panose="020F0502020204030204" pitchFamily="34" charset="0"/>
              </a:rPr>
              <a:t>Infectious</a:t>
            </a:r>
            <a:r>
              <a:rPr lang="nb-NO" sz="2500" dirty="0">
                <a:effectLst/>
                <a:ea typeface="Calibri" panose="020F0502020204030204" pitchFamily="34" charset="0"/>
              </a:rPr>
              <a:t> </a:t>
            </a:r>
            <a:r>
              <a:rPr lang="nb-NO" sz="2500" dirty="0" err="1">
                <a:effectLst/>
                <a:ea typeface="Calibri" panose="020F0502020204030204" pitchFamily="34" charset="0"/>
              </a:rPr>
              <a:t>Diseases</a:t>
            </a:r>
            <a:r>
              <a:rPr lang="nb-NO" sz="2500" dirty="0">
                <a:effectLst/>
                <a:ea typeface="Calibri" panose="020F0502020204030204" pitchFamily="34" charset="0"/>
              </a:rPr>
              <a:t> </a:t>
            </a:r>
            <a:r>
              <a:rPr lang="nb-NO" sz="2500" dirty="0" err="1">
                <a:effectLst/>
                <a:ea typeface="Calibri" panose="020F0502020204030204" pitchFamily="34" charset="0"/>
              </a:rPr>
              <a:t>Society</a:t>
            </a:r>
            <a:r>
              <a:rPr lang="nb-NO" sz="2500" dirty="0">
                <a:effectLst/>
                <a:ea typeface="Calibri" panose="020F0502020204030204" pitchFamily="34" charset="0"/>
              </a:rPr>
              <a:t> </a:t>
            </a:r>
            <a:r>
              <a:rPr lang="nb-NO" sz="2500" dirty="0" err="1">
                <a:effectLst/>
                <a:ea typeface="Calibri" panose="020F0502020204030204" pitchFamily="34" charset="0"/>
              </a:rPr>
              <a:t>of</a:t>
            </a:r>
            <a:r>
              <a:rPr lang="nb-NO" sz="2500" dirty="0">
                <a:effectLst/>
                <a:ea typeface="Calibri" panose="020F0502020204030204" pitchFamily="34" charset="0"/>
              </a:rPr>
              <a:t> America and </a:t>
            </a:r>
            <a:r>
              <a:rPr lang="nb-NO" sz="2500" dirty="0" err="1">
                <a:effectLst/>
                <a:ea typeface="Calibri" panose="020F0502020204030204" pitchFamily="34" charset="0"/>
              </a:rPr>
              <a:t>the</a:t>
            </a:r>
            <a:r>
              <a:rPr lang="nb-NO" sz="2500" dirty="0">
                <a:effectLst/>
                <a:ea typeface="Calibri" panose="020F0502020204030204" pitchFamily="34" charset="0"/>
              </a:rPr>
              <a:t> </a:t>
            </a:r>
            <a:r>
              <a:rPr lang="nb-NO" sz="2500" dirty="0" err="1">
                <a:effectLst/>
                <a:ea typeface="Calibri" panose="020F0502020204030204" pitchFamily="34" charset="0"/>
              </a:rPr>
              <a:t>Society</a:t>
            </a:r>
            <a:r>
              <a:rPr lang="nb-NO" sz="2500" dirty="0">
                <a:effectLst/>
                <a:ea typeface="Calibri" panose="020F0502020204030204" pitchFamily="34" charset="0"/>
              </a:rPr>
              <a:t> for Healthcare </a:t>
            </a:r>
            <a:r>
              <a:rPr lang="nb-NO" sz="2500" dirty="0" err="1">
                <a:effectLst/>
                <a:ea typeface="Calibri" panose="020F0502020204030204" pitchFamily="34" charset="0"/>
              </a:rPr>
              <a:t>Epidemiology</a:t>
            </a:r>
            <a:r>
              <a:rPr lang="nb-NO" sz="2500" dirty="0">
                <a:effectLst/>
                <a:ea typeface="Calibri" panose="020F0502020204030204" pitchFamily="34" charset="0"/>
              </a:rPr>
              <a:t> </a:t>
            </a:r>
            <a:r>
              <a:rPr lang="nb-NO" sz="2500" dirty="0" err="1">
                <a:effectLst/>
                <a:ea typeface="Calibri" panose="020F0502020204030204" pitchFamily="34" charset="0"/>
              </a:rPr>
              <a:t>of</a:t>
            </a:r>
            <a:r>
              <a:rPr lang="nb-NO" sz="2500" dirty="0">
                <a:effectLst/>
                <a:ea typeface="Calibri" panose="020F0502020204030204" pitchFamily="34" charset="0"/>
              </a:rPr>
              <a:t> America Guidelines for </a:t>
            </a:r>
            <a:r>
              <a:rPr lang="nb-NO" sz="2500" dirty="0" err="1">
                <a:effectLst/>
                <a:ea typeface="Calibri" panose="020F0502020204030204" pitchFamily="34" charset="0"/>
              </a:rPr>
              <a:t>Developing</a:t>
            </a:r>
            <a:r>
              <a:rPr lang="nb-NO" sz="2500" dirty="0">
                <a:effectLst/>
                <a:ea typeface="Calibri" panose="020F0502020204030204" pitchFamily="34" charset="0"/>
              </a:rPr>
              <a:t> an Institutional Program to </a:t>
            </a:r>
            <a:r>
              <a:rPr lang="nb-NO" sz="2500" dirty="0" err="1">
                <a:effectLst/>
                <a:ea typeface="Calibri" panose="020F0502020204030204" pitchFamily="34" charset="0"/>
              </a:rPr>
              <a:t>Enhance</a:t>
            </a:r>
            <a:r>
              <a:rPr lang="nb-NO" sz="2500" dirty="0">
                <a:effectLst/>
                <a:ea typeface="Calibri" panose="020F0502020204030204" pitchFamily="34" charset="0"/>
              </a:rPr>
              <a:t> Antimicrobial </a:t>
            </a:r>
            <a:r>
              <a:rPr lang="nb-NO" sz="2500" dirty="0" err="1">
                <a:effectLst/>
                <a:ea typeface="Calibri" panose="020F0502020204030204" pitchFamily="34" charset="0"/>
              </a:rPr>
              <a:t>Stewardship</a:t>
            </a:r>
            <a:r>
              <a:rPr lang="nb-NO" sz="2500" dirty="0">
                <a:effectLst/>
                <a:ea typeface="Calibri" panose="020F0502020204030204" pitchFamily="34" charset="0"/>
              </a:rPr>
              <a:t>. </a:t>
            </a:r>
            <a:r>
              <a:rPr lang="nb-NO" sz="2500" dirty="0" err="1">
                <a:effectLst/>
                <a:ea typeface="Calibri" panose="020F0502020204030204" pitchFamily="34" charset="0"/>
              </a:rPr>
              <a:t>Clinical</a:t>
            </a:r>
            <a:r>
              <a:rPr lang="nb-NO" sz="2500" dirty="0">
                <a:effectLst/>
                <a:ea typeface="Calibri" panose="020F0502020204030204" pitchFamily="34" charset="0"/>
              </a:rPr>
              <a:t> </a:t>
            </a:r>
            <a:r>
              <a:rPr lang="nb-NO" sz="2500" dirty="0" err="1">
                <a:effectLst/>
                <a:ea typeface="Calibri" panose="020F0502020204030204" pitchFamily="34" charset="0"/>
              </a:rPr>
              <a:t>Infectious</a:t>
            </a:r>
            <a:r>
              <a:rPr lang="nb-NO" sz="2500" dirty="0">
                <a:effectLst/>
                <a:ea typeface="Calibri" panose="020F0502020204030204" pitchFamily="34" charset="0"/>
              </a:rPr>
              <a:t> </a:t>
            </a:r>
            <a:r>
              <a:rPr lang="nb-NO" sz="2500" dirty="0" err="1">
                <a:effectLst/>
                <a:ea typeface="Calibri" panose="020F0502020204030204" pitchFamily="34" charset="0"/>
              </a:rPr>
              <a:t>Diseases</a:t>
            </a:r>
            <a:r>
              <a:rPr lang="nb-NO" sz="2500" dirty="0">
                <a:effectLst/>
                <a:ea typeface="Calibri" panose="020F0502020204030204" pitchFamily="34" charset="0"/>
              </a:rPr>
              <a:t>. 2007;44(2):159-77. Tilgjengelig fra: </a:t>
            </a:r>
            <a:r>
              <a:rPr lang="nb-NO" sz="2500" u="sng" dirty="0">
                <a:solidFill>
                  <a:srgbClr val="0563C1"/>
                </a:solidFill>
                <a:effectLst/>
                <a:ea typeface="Calibri" panose="020F0502020204030204" pitchFamily="34" charset="0"/>
                <a:hlinkClick r:id="rId7"/>
              </a:rPr>
              <a:t>https://doi.org/10.1086/510393</a:t>
            </a:r>
            <a:endParaRPr lang="nb-NO" sz="2500" dirty="0">
              <a:solidFill>
                <a:schemeClr val="tx1"/>
              </a:solidFill>
            </a:endParaRPr>
          </a:p>
          <a:p>
            <a:pPr marL="342900">
              <a:lnSpc>
                <a:spcPct val="120000"/>
              </a:lnSpc>
            </a:pPr>
            <a:endParaRPr lang="nb-NO" sz="2500" dirty="0">
              <a:solidFill>
                <a:schemeClr val="tx1"/>
              </a:solidFill>
            </a:endParaRPr>
          </a:p>
          <a:p>
            <a:pPr marL="285750" indent="-285750"/>
            <a:r>
              <a:rPr lang="nb-NO" sz="2500" dirty="0" err="1">
                <a:solidFill>
                  <a:schemeClr val="tx1"/>
                </a:solidFill>
              </a:rPr>
              <a:t>Klein,E.Y</a:t>
            </a:r>
            <a:r>
              <a:rPr lang="nb-NO" sz="2500" dirty="0">
                <a:solidFill>
                  <a:schemeClr val="tx1"/>
                </a:solidFill>
              </a:rPr>
              <a:t>., Van </a:t>
            </a:r>
            <a:r>
              <a:rPr lang="nb-NO" sz="2500" dirty="0" err="1">
                <a:solidFill>
                  <a:schemeClr val="tx1"/>
                </a:solidFill>
              </a:rPr>
              <a:t>Boeckel</a:t>
            </a:r>
            <a:r>
              <a:rPr lang="nb-NO" sz="2500" dirty="0">
                <a:solidFill>
                  <a:schemeClr val="tx1"/>
                </a:solidFill>
              </a:rPr>
              <a:t>, T.P., Martinez, E.,M.,</a:t>
            </a:r>
            <a:r>
              <a:rPr lang="nb-NO" sz="2500" dirty="0" err="1">
                <a:solidFill>
                  <a:schemeClr val="tx1"/>
                </a:solidFill>
              </a:rPr>
              <a:t>Pant,S</a:t>
            </a:r>
            <a:r>
              <a:rPr lang="nb-NO" sz="2500" dirty="0">
                <a:solidFill>
                  <a:schemeClr val="tx1"/>
                </a:solidFill>
              </a:rPr>
              <a:t>., </a:t>
            </a:r>
            <a:r>
              <a:rPr lang="nb-NO" sz="2500" dirty="0" err="1">
                <a:solidFill>
                  <a:schemeClr val="tx1"/>
                </a:solidFill>
              </a:rPr>
              <a:t>Gandra</a:t>
            </a:r>
            <a:r>
              <a:rPr lang="nb-NO" sz="2500" dirty="0">
                <a:solidFill>
                  <a:schemeClr val="tx1"/>
                </a:solidFill>
              </a:rPr>
              <a:t>, S., Levin, S.,A., Goossens, H., </a:t>
            </a:r>
            <a:r>
              <a:rPr lang="nb-NO" sz="2500" dirty="0" err="1">
                <a:solidFill>
                  <a:schemeClr val="tx1"/>
                </a:solidFill>
              </a:rPr>
              <a:t>Laxminarayan</a:t>
            </a:r>
            <a:r>
              <a:rPr lang="nb-NO" sz="2500" dirty="0">
                <a:solidFill>
                  <a:schemeClr val="tx1"/>
                </a:solidFill>
              </a:rPr>
              <a:t>, R. (2018) </a:t>
            </a:r>
          </a:p>
          <a:p>
            <a:pPr marL="0" indent="0">
              <a:buNone/>
            </a:pPr>
            <a:r>
              <a:rPr lang="nb-NO" sz="2500" dirty="0">
                <a:solidFill>
                  <a:schemeClr val="tx1"/>
                </a:solidFill>
              </a:rPr>
              <a:t>        Global </a:t>
            </a:r>
            <a:r>
              <a:rPr lang="nb-NO" sz="2500" dirty="0" err="1">
                <a:solidFill>
                  <a:schemeClr val="tx1"/>
                </a:solidFill>
              </a:rPr>
              <a:t>increase</a:t>
            </a:r>
            <a:r>
              <a:rPr lang="nb-NO" sz="2500" dirty="0">
                <a:solidFill>
                  <a:schemeClr val="tx1"/>
                </a:solidFill>
              </a:rPr>
              <a:t> and </a:t>
            </a:r>
            <a:r>
              <a:rPr lang="nb-NO" sz="2500" dirty="0" err="1">
                <a:solidFill>
                  <a:schemeClr val="tx1"/>
                </a:solidFill>
              </a:rPr>
              <a:t>geographic</a:t>
            </a:r>
            <a:r>
              <a:rPr lang="nb-NO" sz="2500" dirty="0">
                <a:solidFill>
                  <a:schemeClr val="tx1"/>
                </a:solidFill>
              </a:rPr>
              <a:t> </a:t>
            </a:r>
            <a:r>
              <a:rPr lang="nb-NO" sz="2500" dirty="0" err="1">
                <a:solidFill>
                  <a:schemeClr val="tx1"/>
                </a:solidFill>
              </a:rPr>
              <a:t>convergence</a:t>
            </a:r>
            <a:r>
              <a:rPr lang="nb-NO" sz="2500" dirty="0">
                <a:solidFill>
                  <a:schemeClr val="tx1"/>
                </a:solidFill>
              </a:rPr>
              <a:t> in </a:t>
            </a:r>
            <a:r>
              <a:rPr lang="nb-NO" sz="2500" dirty="0" err="1">
                <a:solidFill>
                  <a:schemeClr val="tx1"/>
                </a:solidFill>
              </a:rPr>
              <a:t>antibiotic</a:t>
            </a:r>
            <a:r>
              <a:rPr lang="nb-NO" sz="2500" dirty="0">
                <a:solidFill>
                  <a:schemeClr val="tx1"/>
                </a:solidFill>
              </a:rPr>
              <a:t> </a:t>
            </a:r>
            <a:r>
              <a:rPr lang="nb-NO" sz="2500" dirty="0" err="1">
                <a:solidFill>
                  <a:schemeClr val="tx1"/>
                </a:solidFill>
              </a:rPr>
              <a:t>consumption</a:t>
            </a:r>
            <a:r>
              <a:rPr lang="nb-NO" sz="2500" dirty="0">
                <a:solidFill>
                  <a:schemeClr val="tx1"/>
                </a:solidFill>
              </a:rPr>
              <a:t> </a:t>
            </a:r>
            <a:r>
              <a:rPr lang="nb-NO" sz="2500" dirty="0" err="1">
                <a:solidFill>
                  <a:schemeClr val="tx1"/>
                </a:solidFill>
              </a:rPr>
              <a:t>between</a:t>
            </a:r>
            <a:r>
              <a:rPr lang="nb-NO" sz="2500" dirty="0">
                <a:solidFill>
                  <a:schemeClr val="tx1"/>
                </a:solidFill>
              </a:rPr>
              <a:t> 2000 and 2015,</a:t>
            </a:r>
          </a:p>
          <a:p>
            <a:pPr marL="0" indent="0">
              <a:buNone/>
            </a:pPr>
            <a:r>
              <a:rPr lang="nb-NO" sz="2500" dirty="0"/>
              <a:t>        </a:t>
            </a:r>
            <a:r>
              <a:rPr lang="nb-NO" sz="2500" dirty="0" err="1">
                <a:solidFill>
                  <a:schemeClr val="tx1"/>
                </a:solidFill>
              </a:rPr>
              <a:t>Proceedings</a:t>
            </a:r>
            <a:r>
              <a:rPr lang="nb-NO" sz="2500" dirty="0">
                <a:solidFill>
                  <a:schemeClr val="tx1"/>
                </a:solidFill>
              </a:rPr>
              <a:t> </a:t>
            </a:r>
            <a:r>
              <a:rPr lang="nb-NO" sz="2500" dirty="0" err="1">
                <a:solidFill>
                  <a:schemeClr val="tx1"/>
                </a:solidFill>
              </a:rPr>
              <a:t>of</a:t>
            </a:r>
            <a:r>
              <a:rPr lang="nb-NO" sz="2500" dirty="0">
                <a:solidFill>
                  <a:schemeClr val="tx1"/>
                </a:solidFill>
              </a:rPr>
              <a:t> </a:t>
            </a:r>
            <a:r>
              <a:rPr lang="nb-NO" sz="2500" dirty="0" err="1">
                <a:solidFill>
                  <a:schemeClr val="tx1"/>
                </a:solidFill>
              </a:rPr>
              <a:t>the</a:t>
            </a:r>
            <a:r>
              <a:rPr lang="nb-NO" sz="2500" dirty="0">
                <a:solidFill>
                  <a:schemeClr val="tx1"/>
                </a:solidFill>
              </a:rPr>
              <a:t> National </a:t>
            </a:r>
            <a:r>
              <a:rPr lang="nb-NO" sz="2500" dirty="0" err="1">
                <a:solidFill>
                  <a:schemeClr val="tx1"/>
                </a:solidFill>
              </a:rPr>
              <a:t>Academy</a:t>
            </a:r>
            <a:r>
              <a:rPr lang="nb-NO" sz="2500" dirty="0">
                <a:solidFill>
                  <a:schemeClr val="tx1"/>
                </a:solidFill>
              </a:rPr>
              <a:t> </a:t>
            </a:r>
            <a:r>
              <a:rPr lang="nb-NO" sz="2500" dirty="0" err="1">
                <a:solidFill>
                  <a:schemeClr val="tx1"/>
                </a:solidFill>
              </a:rPr>
              <a:t>of</a:t>
            </a:r>
            <a:r>
              <a:rPr lang="nb-NO" sz="2500" dirty="0">
                <a:solidFill>
                  <a:schemeClr val="tx1"/>
                </a:solidFill>
              </a:rPr>
              <a:t> Sciences </a:t>
            </a:r>
            <a:r>
              <a:rPr lang="nb-NO" sz="2500" dirty="0" err="1">
                <a:solidFill>
                  <a:schemeClr val="tx1"/>
                </a:solidFill>
              </a:rPr>
              <a:t>Apr</a:t>
            </a:r>
            <a:r>
              <a:rPr lang="nb-NO" sz="2500" dirty="0">
                <a:solidFill>
                  <a:schemeClr val="tx1"/>
                </a:solidFill>
              </a:rPr>
              <a:t> 2018, 115 (15) E3463-E3470; DOI: 10.1073/pnas.1717295115</a:t>
            </a:r>
            <a:r>
              <a:rPr lang="nb-NO" sz="2500" dirty="0"/>
              <a:t>. </a:t>
            </a:r>
          </a:p>
          <a:p>
            <a:pPr marL="0" indent="0">
              <a:buNone/>
            </a:pPr>
            <a:r>
              <a:rPr lang="nb-NO" sz="2500" dirty="0">
                <a:solidFill>
                  <a:schemeClr val="tx1"/>
                </a:solidFill>
              </a:rPr>
              <a:t>        </a:t>
            </a:r>
            <a:r>
              <a:rPr lang="en-US" sz="2500" dirty="0">
                <a:solidFill>
                  <a:schemeClr val="tx1"/>
                </a:solidFill>
              </a:rPr>
              <a:t>Hentet </a:t>
            </a:r>
            <a:r>
              <a:rPr lang="en-US" sz="2500" dirty="0" err="1">
                <a:solidFill>
                  <a:schemeClr val="tx1"/>
                </a:solidFill>
              </a:rPr>
              <a:t>fra</a:t>
            </a:r>
            <a:r>
              <a:rPr lang="en-US" sz="2500" dirty="0">
                <a:solidFill>
                  <a:schemeClr val="tx1"/>
                </a:solidFill>
              </a:rPr>
              <a:t>:      </a:t>
            </a:r>
            <a:r>
              <a:rPr lang="en-US" sz="2500" u="sng" dirty="0">
                <a:hlinkClick r:id="rId8"/>
              </a:rPr>
              <a:t>https://www.pnas.org/content/115/15/E3463</a:t>
            </a:r>
            <a:endParaRPr lang="en-US" sz="2500" u="sng" dirty="0"/>
          </a:p>
          <a:p>
            <a:pPr marL="342900">
              <a:lnSpc>
                <a:spcPct val="120000"/>
              </a:lnSpc>
            </a:pPr>
            <a:endParaRPr lang="nb-NO" sz="2500" dirty="0">
              <a:solidFill>
                <a:schemeClr val="tx1"/>
              </a:solidFill>
            </a:endParaRPr>
          </a:p>
          <a:p>
            <a:pPr marL="342900">
              <a:lnSpc>
                <a:spcPct val="120000"/>
              </a:lnSpc>
            </a:pPr>
            <a:r>
              <a:rPr lang="nb-NO" sz="2500" dirty="0">
                <a:solidFill>
                  <a:schemeClr val="tx1"/>
                </a:solidFill>
              </a:rPr>
              <a:t>Bilder hentet fra </a:t>
            </a:r>
            <a:r>
              <a:rPr lang="nb-NO" sz="2500" dirty="0" err="1">
                <a:solidFill>
                  <a:schemeClr val="tx1"/>
                </a:solidFill>
              </a:rPr>
              <a:t>Pixabay</a:t>
            </a:r>
            <a:r>
              <a:rPr lang="nb-NO" sz="2500" dirty="0">
                <a:solidFill>
                  <a:schemeClr val="tx1"/>
                </a:solidFill>
              </a:rPr>
              <a:t>, </a:t>
            </a:r>
            <a:r>
              <a:rPr lang="nb-NO" sz="2500" dirty="0" err="1">
                <a:solidFill>
                  <a:schemeClr val="tx1"/>
                </a:solidFill>
              </a:rPr>
              <a:t>Coulorbox</a:t>
            </a:r>
            <a:r>
              <a:rPr lang="nb-NO" sz="2500" dirty="0">
                <a:solidFill>
                  <a:schemeClr val="tx1"/>
                </a:solidFill>
              </a:rPr>
              <a:t> og private bilder</a:t>
            </a:r>
          </a:p>
          <a:p>
            <a:endParaRPr lang="nb-NO" dirty="0"/>
          </a:p>
        </p:txBody>
      </p:sp>
    </p:spTree>
    <p:extLst>
      <p:ext uri="{BB962C8B-B14F-4D97-AF65-F5344CB8AC3E}">
        <p14:creationId xmlns:p14="http://schemas.microsoft.com/office/powerpoint/2010/main" val="323871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1149500"/>
            <a:ext cx="8229600" cy="1143000"/>
          </a:xfrm>
        </p:spPr>
        <p:txBody>
          <a:bodyPr anchor="ctr">
            <a:normAutofit/>
          </a:bodyPr>
          <a:lstStyle/>
          <a:p>
            <a:pPr>
              <a:lnSpc>
                <a:spcPct val="90000"/>
              </a:lnSpc>
            </a:pPr>
            <a:r>
              <a:rPr lang="nb-NO" sz="3700" dirty="0"/>
              <a:t>Diskuter med sidemannen-</a:t>
            </a:r>
            <a:br>
              <a:rPr lang="nb-NO" sz="3700" dirty="0"/>
            </a:br>
            <a:r>
              <a:rPr lang="nb-NO" sz="3700" dirty="0"/>
              <a:t>2 eller 3 sammen:</a:t>
            </a:r>
          </a:p>
        </p:txBody>
      </p:sp>
      <p:pic>
        <p:nvPicPr>
          <p:cNvPr id="6" name="Picture 5">
            <a:extLst>
              <a:ext uri="{FF2B5EF4-FFF2-40B4-BE49-F238E27FC236}">
                <a16:creationId xmlns:a16="http://schemas.microsoft.com/office/drawing/2014/main" id="{6FB4CBE9-06E7-4F2C-AA63-70B228382A3B}"/>
              </a:ext>
              <a:ext uri="{C183D7F6-B498-43B3-948B-1728B52AA6E4}">
                <adec:decorative xmlns:adec="http://schemas.microsoft.com/office/drawing/2017/decorative" val="1"/>
              </a:ext>
            </a:extLst>
          </p:cNvPr>
          <p:cNvPicPr>
            <a:picLocks noChangeAspect="1"/>
          </p:cNvPicPr>
          <p:nvPr/>
        </p:nvPicPr>
        <p:blipFill rotWithShape="1">
          <a:blip r:embed="rId3"/>
          <a:srcRect l="14470" r="35843" b="-1"/>
          <a:stretch/>
        </p:blipFill>
        <p:spPr>
          <a:xfrm>
            <a:off x="535482" y="2292500"/>
            <a:ext cx="4038600" cy="3596659"/>
          </a:xfrm>
          <a:prstGeom prst="rect">
            <a:avLst/>
          </a:prstGeom>
          <a:noFill/>
        </p:spPr>
      </p:pic>
      <p:sp>
        <p:nvSpPr>
          <p:cNvPr id="3" name="Content Placeholder 2"/>
          <p:cNvSpPr>
            <a:spLocks noGrp="1"/>
          </p:cNvSpPr>
          <p:nvPr>
            <p:ph sz="half" idx="2"/>
          </p:nvPr>
        </p:nvSpPr>
        <p:spPr>
          <a:xfrm>
            <a:off x="4726482" y="2292500"/>
            <a:ext cx="4417518" cy="3596659"/>
          </a:xfrm>
        </p:spPr>
        <p:txBody>
          <a:bodyPr>
            <a:normAutofit/>
          </a:bodyPr>
          <a:lstStyle/>
          <a:p>
            <a:pPr marL="342900"/>
            <a:r>
              <a:rPr lang="nb-NO" sz="3200" b="1" dirty="0"/>
              <a:t>Hvordan kan sykepleiere bidra                           til å sikre riktig og optimal     antibiotikabruk?</a:t>
            </a:r>
          </a:p>
          <a:p>
            <a:endParaRPr lang="nb-NO" dirty="0"/>
          </a:p>
        </p:txBody>
      </p:sp>
      <p:sp>
        <p:nvSpPr>
          <p:cNvPr id="5" name="Slide Number Placeholder 3" hidden="1"/>
          <p:cNvSpPr>
            <a:spLocks noGrp="1"/>
          </p:cNvSpPr>
          <p:nvPr>
            <p:ph type="sldNum" sz="quarter" idx="12"/>
          </p:nvPr>
        </p:nvSpPr>
        <p:spPr>
          <a:xfrm>
            <a:off x="8229600" y="6148136"/>
            <a:ext cx="914399" cy="709863"/>
          </a:xfrm>
          <a:noFill/>
        </p:spPr>
        <p: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D310BF4-4FB1-EF42-A6F9-E197B72E94CF}" type="slidenum">
              <a:rPr kumimoji="0" lang="en-US" sz="16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11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Pasient i seng på sykehus - lege og sykepleier m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17" y="2109194"/>
            <a:ext cx="8394766" cy="4591150"/>
          </a:xfrm>
          <a:prstGeom prst="rect">
            <a:avLst/>
          </a:prstGeom>
        </p:spPr>
      </p:pic>
      <p:sp>
        <p:nvSpPr>
          <p:cNvPr id="3" name="Avrundet rektangel 2" descr="Allmenntilstand og respons vitale parametere&#10;"/>
          <p:cNvSpPr/>
          <p:nvPr/>
        </p:nvSpPr>
        <p:spPr>
          <a:xfrm>
            <a:off x="3896422" y="2756545"/>
            <a:ext cx="1954530" cy="54983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697">
              <a:lnSpc>
                <a:spcPct val="115000"/>
              </a:lnSpc>
              <a:spcBef>
                <a:spcPts val="630"/>
              </a:spcBef>
              <a:spcAft>
                <a:spcPts val="750"/>
              </a:spcAft>
              <a:defRPr/>
            </a:pPr>
            <a:r>
              <a:rPr lang="nb-NO" sz="1200" kern="0" dirty="0">
                <a:latin typeface="Calibri"/>
                <a:ea typeface="Calibri" panose="020F0502020204030204" pitchFamily="34" charset="0"/>
                <a:cs typeface="Times New Roman" panose="02020603050405020304" pitchFamily="18" charset="0"/>
              </a:rPr>
              <a:t>Allmenntilstand og respons vitale parametere</a:t>
            </a:r>
            <a:endParaRPr lang="en-GB" sz="1200" kern="0" dirty="0">
              <a:latin typeface="Calibri"/>
              <a:ea typeface="Calibri" panose="020F0502020204030204" pitchFamily="34" charset="0"/>
              <a:cs typeface="Times New Roman" panose="02020603050405020304" pitchFamily="18" charset="0"/>
            </a:endParaRPr>
          </a:p>
        </p:txBody>
      </p:sp>
      <p:sp>
        <p:nvSpPr>
          <p:cNvPr id="4" name="Avrundet rektangel 3" descr="Kan ta tabletter?&#10;"/>
          <p:cNvSpPr/>
          <p:nvPr/>
        </p:nvSpPr>
        <p:spPr>
          <a:xfrm>
            <a:off x="6086484" y="4020582"/>
            <a:ext cx="1331901" cy="528725"/>
          </a:xfrm>
          <a:prstGeom prst="roundRect">
            <a:avLst>
              <a:gd name="adj" fmla="val 22187"/>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Bef>
                <a:spcPts val="630"/>
              </a:spcBef>
              <a:spcAft>
                <a:spcPts val="750"/>
              </a:spcAft>
            </a:pPr>
            <a:r>
              <a:rPr lang="nb-NO" sz="1200" dirty="0">
                <a:latin typeface="Calibri" panose="020F0502020204030204" pitchFamily="34" charset="0"/>
                <a:ea typeface="Calibri" panose="020F0502020204030204" pitchFamily="34" charset="0"/>
                <a:cs typeface="Times New Roman" panose="02020603050405020304" pitchFamily="18" charset="0"/>
              </a:rPr>
              <a:t>Kan ta tabletter?</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Avrundet rektangel 4" descr="Bivirkninger?&#10;"/>
          <p:cNvSpPr/>
          <p:nvPr/>
        </p:nvSpPr>
        <p:spPr>
          <a:xfrm>
            <a:off x="4966336" y="5243225"/>
            <a:ext cx="1007479" cy="346165"/>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Bef>
                <a:spcPts val="630"/>
              </a:spcBef>
              <a:spcAft>
                <a:spcPts val="750"/>
              </a:spcAft>
            </a:pPr>
            <a:r>
              <a:rPr lang="nb-NO" sz="1200" dirty="0">
                <a:latin typeface="Calibri" panose="020F0502020204030204" pitchFamily="34" charset="0"/>
                <a:ea typeface="Calibri" panose="020F0502020204030204" pitchFamily="34" charset="0"/>
                <a:cs typeface="Times New Roman" panose="02020603050405020304" pitchFamily="18" charset="0"/>
              </a:rPr>
              <a:t>Bivirkninger?</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Avrundet rektangel 5" descr="Allergier?"/>
          <p:cNvSpPr/>
          <p:nvPr/>
        </p:nvSpPr>
        <p:spPr>
          <a:xfrm>
            <a:off x="6289841" y="4920118"/>
            <a:ext cx="1114095" cy="243301"/>
          </a:xfrm>
          <a:prstGeom prst="roundRect">
            <a:avLst>
              <a:gd name="adj" fmla="val 50000"/>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Bef>
                <a:spcPts val="630"/>
              </a:spcBef>
              <a:spcAft>
                <a:spcPts val="750"/>
              </a:spcAft>
            </a:pPr>
            <a:r>
              <a:rPr lang="nb-NO" sz="1200" dirty="0">
                <a:latin typeface="Calibri" panose="020F0502020204030204" pitchFamily="34" charset="0"/>
                <a:ea typeface="Calibri" panose="020F0502020204030204" pitchFamily="34" charset="0"/>
                <a:cs typeface="Times New Roman" panose="02020603050405020304" pitchFamily="18" charset="0"/>
              </a:rPr>
              <a:t>Allergier?</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Avrundet rektangel 6" descr="Innhente resultat mikrobiologiske prøver&#10;"/>
          <p:cNvSpPr/>
          <p:nvPr/>
        </p:nvSpPr>
        <p:spPr>
          <a:xfrm>
            <a:off x="2349536" y="3513210"/>
            <a:ext cx="1473340" cy="616286"/>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Bef>
                <a:spcPts val="630"/>
              </a:spcBef>
              <a:spcAft>
                <a:spcPts val="750"/>
              </a:spcAft>
            </a:pPr>
            <a:r>
              <a:rPr lang="nb-NO" sz="1200" dirty="0">
                <a:latin typeface="Calibri" panose="020F0502020204030204" pitchFamily="34" charset="0"/>
                <a:ea typeface="Calibri" panose="020F0502020204030204" pitchFamily="34" charset="0"/>
                <a:cs typeface="Times New Roman" panose="02020603050405020304" pitchFamily="18" charset="0"/>
              </a:rPr>
              <a:t>Innhente resultat mikrobiologiske prøver</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descr="Prøvetaking&#10;"/>
          <p:cNvSpPr/>
          <p:nvPr/>
        </p:nvSpPr>
        <p:spPr>
          <a:xfrm>
            <a:off x="3090361" y="4821828"/>
            <a:ext cx="1024440" cy="438650"/>
          </a:xfrm>
          <a:prstGeom prst="round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sz="1200" dirty="0"/>
              <a:t>Prøvetaking</a:t>
            </a:r>
          </a:p>
        </p:txBody>
      </p:sp>
      <p:sp>
        <p:nvSpPr>
          <p:cNvPr id="11" name="Rounded Rectangle 10" descr="Administrasjon av antibiotika &#10;"/>
          <p:cNvSpPr/>
          <p:nvPr/>
        </p:nvSpPr>
        <p:spPr>
          <a:xfrm>
            <a:off x="4114801" y="4192533"/>
            <a:ext cx="1244171" cy="566258"/>
          </a:xfrm>
          <a:prstGeom prst="round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sz="1200" dirty="0"/>
              <a:t>Administrasjon av antibiotika </a:t>
            </a:r>
          </a:p>
        </p:txBody>
      </p:sp>
      <p:sp>
        <p:nvSpPr>
          <p:cNvPr id="12"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5</a:t>
            </a:fld>
            <a:endParaRPr lang="en-US" dirty="0">
              <a:solidFill>
                <a:schemeClr val="tx1"/>
              </a:solidFill>
            </a:endParaRPr>
          </a:p>
        </p:txBody>
      </p:sp>
      <p:sp>
        <p:nvSpPr>
          <p:cNvPr id="9" name="TextBox 8" descr="kreditering">
            <a:extLst>
              <a:ext uri="{FF2B5EF4-FFF2-40B4-BE49-F238E27FC236}">
                <a16:creationId xmlns:a16="http://schemas.microsoft.com/office/drawing/2014/main" id="{4105A02A-9CDF-EDCB-538D-80E90B5BDA3B}"/>
              </a:ext>
            </a:extLst>
          </p:cNvPr>
          <p:cNvSpPr txBox="1"/>
          <p:nvPr/>
        </p:nvSpPr>
        <p:spPr>
          <a:xfrm>
            <a:off x="5407572" y="6331012"/>
            <a:ext cx="4635062" cy="369332"/>
          </a:xfrm>
          <a:prstGeom prst="rect">
            <a:avLst/>
          </a:prstGeom>
          <a:noFill/>
        </p:spPr>
        <p:txBody>
          <a:bodyPr wrap="square">
            <a:spAutoFit/>
          </a:bodyPr>
          <a:lstStyle/>
          <a:p>
            <a:r>
              <a:rPr lang="nb-NO" b="1" dirty="0"/>
              <a:t>Foto: Katrine Sunde, Helse Bergen</a:t>
            </a:r>
            <a:endParaRPr lang="en-GB" dirty="0"/>
          </a:p>
        </p:txBody>
      </p:sp>
      <p:sp>
        <p:nvSpPr>
          <p:cNvPr id="14" name="Title 13">
            <a:extLst>
              <a:ext uri="{FF2B5EF4-FFF2-40B4-BE49-F238E27FC236}">
                <a16:creationId xmlns:a16="http://schemas.microsoft.com/office/drawing/2014/main" id="{7181DC95-E43A-9775-B6FB-9D4EFE281622}"/>
              </a:ext>
            </a:extLst>
          </p:cNvPr>
          <p:cNvSpPr txBox="1">
            <a:spLocks noGrp="1"/>
          </p:cNvSpPr>
          <p:nvPr>
            <p:ph type="title" idx="4294967295"/>
          </p:nvPr>
        </p:nvSpPr>
        <p:spPr>
          <a:xfrm>
            <a:off x="1478412" y="539534"/>
            <a:ext cx="7413339"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chemeClr val="tx1"/>
                </a:solidFill>
                <a:effectLst/>
                <a:uLnTx/>
                <a:uFillTx/>
                <a:latin typeface="+mj-lt"/>
                <a:ea typeface="+mn-ea"/>
                <a:cs typeface="+mn-cs"/>
              </a:rPr>
              <a:t>Gjennom</a:t>
            </a:r>
            <a:r>
              <a:rPr kumimoji="0" lang="en-US" sz="3200" b="0" i="0" u="none" strike="noStrike" kern="1200" cap="none" spc="0" normalizeH="0" baseline="0" noProof="0" dirty="0">
                <a:ln>
                  <a:noFill/>
                </a:ln>
                <a:solidFill>
                  <a:schemeClr val="tx1"/>
                </a:solidFill>
                <a:effectLst/>
                <a:uLnTx/>
                <a:uFillTx/>
                <a:latin typeface="+mj-lt"/>
                <a:ea typeface="+mn-ea"/>
                <a:cs typeface="+mn-cs"/>
              </a:rPr>
              <a:t> </a:t>
            </a:r>
            <a:r>
              <a:rPr kumimoji="0" lang="en-US" sz="3200" b="0" i="0" u="none" strike="noStrike" kern="1200" cap="none" spc="0" normalizeH="0" baseline="0" noProof="0" dirty="0" err="1">
                <a:ln>
                  <a:noFill/>
                </a:ln>
                <a:solidFill>
                  <a:schemeClr val="tx1"/>
                </a:solidFill>
                <a:effectLst/>
                <a:uLnTx/>
                <a:uFillTx/>
                <a:latin typeface="+mj-lt"/>
                <a:ea typeface="+mn-ea"/>
                <a:cs typeface="+mn-cs"/>
              </a:rPr>
              <a:t>grunnleggende</a:t>
            </a:r>
            <a:r>
              <a:rPr kumimoji="0" lang="en-US" sz="3200" b="0" i="0" u="none" strike="noStrike" kern="1200" cap="none" spc="0" normalizeH="0" baseline="0" noProof="0" dirty="0">
                <a:ln>
                  <a:noFill/>
                </a:ln>
                <a:solidFill>
                  <a:schemeClr val="tx1"/>
                </a:solidFill>
                <a:effectLst/>
                <a:uLnTx/>
                <a:uFillTx/>
                <a:latin typeface="+mj-lt"/>
                <a:ea typeface="+mn-ea"/>
                <a:cs typeface="+mn-cs"/>
              </a:rPr>
              <a:t> </a:t>
            </a:r>
            <a:r>
              <a:rPr kumimoji="0" lang="en-US" sz="3200" b="0" i="0" u="none" strike="noStrike" kern="1200" cap="none" spc="0" normalizeH="0" baseline="0" noProof="0" dirty="0" err="1">
                <a:ln>
                  <a:noFill/>
                </a:ln>
                <a:solidFill>
                  <a:schemeClr val="tx1"/>
                </a:solidFill>
                <a:effectLst/>
                <a:uLnTx/>
                <a:uFillTx/>
                <a:latin typeface="+mj-lt"/>
                <a:ea typeface="+mn-ea"/>
                <a:cs typeface="+mn-cs"/>
              </a:rPr>
              <a:t>sykepleie</a:t>
            </a:r>
            <a:r>
              <a:rPr kumimoji="0" lang="en-US" sz="3200" b="0" i="0" u="none" strike="noStrike" kern="1200" cap="none" spc="0" normalizeH="0" baseline="0" noProof="0" dirty="0">
                <a:ln>
                  <a:noFill/>
                </a:ln>
                <a:solidFill>
                  <a:schemeClr val="tx1"/>
                </a:solidFill>
                <a:effectLst/>
                <a:uLnTx/>
                <a:uFillTx/>
                <a:latin typeface="+mj-lt"/>
                <a:ea typeface="+mn-ea"/>
                <a:cs typeface="+mn-cs"/>
              </a:rPr>
              <a:t> </a:t>
            </a:r>
            <a:r>
              <a:rPr kumimoji="0" lang="en-US" sz="3200" b="0" i="0" u="none" strike="noStrike" kern="1200" cap="none" spc="0" normalizeH="0" baseline="0" noProof="0" dirty="0" err="1">
                <a:ln>
                  <a:noFill/>
                </a:ln>
                <a:solidFill>
                  <a:schemeClr val="tx1"/>
                </a:solidFill>
                <a:effectLst/>
                <a:uLnTx/>
                <a:uFillTx/>
                <a:latin typeface="+mj-lt"/>
                <a:ea typeface="+mn-ea"/>
                <a:cs typeface="+mn-cs"/>
              </a:rPr>
              <a:t>utfører</a:t>
            </a:r>
            <a:r>
              <a:rPr kumimoji="0" lang="en-US" sz="3200" b="0" i="0" u="none" strike="noStrike" kern="1200" cap="none" spc="0" normalizeH="0" baseline="0" noProof="0" dirty="0">
                <a:ln>
                  <a:noFill/>
                </a:ln>
                <a:solidFill>
                  <a:schemeClr val="tx1"/>
                </a:solidFill>
                <a:effectLst/>
                <a:uLnTx/>
                <a:uFillTx/>
                <a:latin typeface="+mj-lt"/>
                <a:ea typeface="+mn-ea"/>
                <a:cs typeface="+mn-cs"/>
              </a:rPr>
              <a:t> </a:t>
            </a:r>
            <a:r>
              <a:rPr kumimoji="0" lang="en-US" sz="3200" b="0" i="0" u="none" strike="noStrike" kern="1200" cap="none" spc="0" normalizeH="0" baseline="0" noProof="0" dirty="0" err="1">
                <a:ln>
                  <a:noFill/>
                </a:ln>
                <a:solidFill>
                  <a:schemeClr val="tx1"/>
                </a:solidFill>
                <a:effectLst/>
                <a:uLnTx/>
                <a:uFillTx/>
                <a:latin typeface="+mj-lt"/>
                <a:ea typeface="+mn-ea"/>
                <a:cs typeface="+mn-cs"/>
              </a:rPr>
              <a:t>sykepleierprofesjonen</a:t>
            </a:r>
            <a:r>
              <a:rPr kumimoji="0" lang="en-US" sz="3200" b="0" i="0" u="none" strike="noStrike" kern="1200" cap="none" spc="0" normalizeH="0" baseline="0" noProof="0" dirty="0">
                <a:ln>
                  <a:noFill/>
                </a:ln>
                <a:solidFill>
                  <a:schemeClr val="tx1"/>
                </a:solidFill>
                <a:effectLst/>
                <a:uLnTx/>
                <a:uFillTx/>
                <a:latin typeface="+mj-lt"/>
                <a:ea typeface="+mn-ea"/>
                <a:cs typeface="+mn-cs"/>
              </a:rPr>
              <a:t> </a:t>
            </a:r>
            <a:r>
              <a:rPr kumimoji="0" lang="en-US" sz="3200" b="0" i="0" u="none" strike="noStrike" kern="1200" cap="none" spc="0" normalizeH="0" baseline="0" noProof="0" dirty="0" err="1">
                <a:ln>
                  <a:noFill/>
                </a:ln>
                <a:solidFill>
                  <a:schemeClr val="tx1"/>
                </a:solidFill>
                <a:effectLst/>
                <a:uLnTx/>
                <a:uFillTx/>
                <a:latin typeface="+mj-lt"/>
                <a:ea typeface="+mn-ea"/>
                <a:cs typeface="+mn-cs"/>
              </a:rPr>
              <a:t>oppgaver</a:t>
            </a:r>
            <a:r>
              <a:rPr kumimoji="0" lang="en-US" sz="3200" b="0" i="0" u="none" strike="noStrike" kern="1200" cap="none" spc="0" normalizeH="0" baseline="0" noProof="0" dirty="0">
                <a:ln>
                  <a:noFill/>
                </a:ln>
                <a:solidFill>
                  <a:schemeClr val="tx1"/>
                </a:solidFill>
                <a:effectLst/>
                <a:uLnTx/>
                <a:uFillTx/>
                <a:latin typeface="+mj-lt"/>
                <a:ea typeface="+mn-ea"/>
                <a:cs typeface="+mn-cs"/>
              </a:rPr>
              <a:t> </a:t>
            </a:r>
            <a:r>
              <a:rPr kumimoji="0" lang="en-US" sz="3200" b="0" i="0" u="none" strike="noStrike" kern="1200" cap="none" spc="0" normalizeH="0" baseline="0" noProof="0" dirty="0" err="1">
                <a:ln>
                  <a:noFill/>
                </a:ln>
                <a:solidFill>
                  <a:schemeClr val="tx1"/>
                </a:solidFill>
                <a:effectLst/>
                <a:uLnTx/>
                <a:uFillTx/>
                <a:latin typeface="+mj-lt"/>
                <a:ea typeface="+mn-ea"/>
                <a:cs typeface="+mn-cs"/>
              </a:rPr>
              <a:t>som</a:t>
            </a:r>
            <a:r>
              <a:rPr kumimoji="0" lang="en-US" sz="3200" b="0" i="0" u="none" strike="noStrike" kern="1200" cap="none" spc="0" normalizeH="0" baseline="0" noProof="0" dirty="0">
                <a:ln>
                  <a:noFill/>
                </a:ln>
                <a:solidFill>
                  <a:schemeClr val="tx1"/>
                </a:solidFill>
                <a:effectLst/>
                <a:uLnTx/>
                <a:uFillTx/>
                <a:latin typeface="+mj-lt"/>
                <a:ea typeface="+mn-ea"/>
                <a:cs typeface="+mn-cs"/>
              </a:rPr>
              <a:t> er </a:t>
            </a:r>
            <a:r>
              <a:rPr kumimoji="0" lang="en-US" sz="3200" b="0" i="0" u="none" strike="noStrike" kern="1200" cap="none" spc="0" normalizeH="0" baseline="0" noProof="0" dirty="0" err="1">
                <a:ln>
                  <a:noFill/>
                </a:ln>
                <a:solidFill>
                  <a:schemeClr val="tx1"/>
                </a:solidFill>
                <a:effectLst/>
                <a:uLnTx/>
                <a:uFillTx/>
                <a:latin typeface="+mj-lt"/>
                <a:ea typeface="+mn-ea"/>
                <a:cs typeface="+mn-cs"/>
              </a:rPr>
              <a:t>essensielle</a:t>
            </a:r>
            <a:r>
              <a:rPr kumimoji="0" lang="en-US" sz="3200" b="0" i="0" u="none" strike="noStrike" kern="1200" cap="none" spc="0" normalizeH="0" baseline="0" noProof="0" dirty="0">
                <a:ln>
                  <a:noFill/>
                </a:ln>
                <a:solidFill>
                  <a:schemeClr val="tx1"/>
                </a:solidFill>
                <a:effectLst/>
                <a:uLnTx/>
                <a:uFillTx/>
                <a:latin typeface="+mj-lt"/>
                <a:ea typeface="+mn-ea"/>
                <a:cs typeface="+mn-cs"/>
              </a:rPr>
              <a:t> </a:t>
            </a:r>
            <a:r>
              <a:rPr kumimoji="0" lang="en-US" sz="3200" b="0" i="0" u="none" strike="noStrike" kern="1200" cap="none" spc="0" normalizeH="0" baseline="0" noProof="0" dirty="0" err="1">
                <a:ln>
                  <a:noFill/>
                </a:ln>
                <a:solidFill>
                  <a:schemeClr val="tx1"/>
                </a:solidFill>
                <a:effectLst/>
                <a:uLnTx/>
                <a:uFillTx/>
                <a:latin typeface="+mj-lt"/>
                <a:ea typeface="+mn-ea"/>
                <a:cs typeface="+mn-cs"/>
              </a:rPr>
              <a:t>i</a:t>
            </a:r>
            <a:r>
              <a:rPr kumimoji="0" lang="en-US" sz="3200" b="0" i="0" u="none" strike="noStrike" kern="1200" cap="none" spc="0" normalizeH="0" baseline="0" noProof="0" dirty="0">
                <a:ln>
                  <a:noFill/>
                </a:ln>
                <a:solidFill>
                  <a:schemeClr val="tx1"/>
                </a:solidFill>
                <a:effectLst/>
                <a:uLnTx/>
                <a:uFillTx/>
                <a:latin typeface="+mj-lt"/>
                <a:ea typeface="+mn-ea"/>
                <a:cs typeface="+mn-cs"/>
              </a:rPr>
              <a:t> antibiotikastyringen</a:t>
            </a:r>
            <a:r>
              <a:rPr kumimoji="0" lang="en-US" sz="3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a:ln>
                  <a:noFill/>
                </a:ln>
                <a:solidFill>
                  <a:schemeClr val="tx1"/>
                </a:solidFill>
                <a:effectLst/>
                <a:uLnTx/>
                <a:uFillTx/>
                <a:latin typeface="+mn-lt"/>
                <a:ea typeface="+mn-ea"/>
                <a:cs typeface="+mn-cs"/>
              </a:rPr>
              <a:t>(</a:t>
            </a:r>
            <a:r>
              <a:rPr kumimoji="0" lang="en-US" sz="1200" b="0" i="0" u="none" strike="noStrike" kern="1200" cap="none" spc="0" normalizeH="0" baseline="0" noProof="0" dirty="0" err="1">
                <a:ln>
                  <a:noFill/>
                </a:ln>
                <a:solidFill>
                  <a:schemeClr val="tx1"/>
                </a:solidFill>
                <a:effectLst/>
                <a:uLnTx/>
                <a:uFillTx/>
                <a:latin typeface="+mn-lt"/>
                <a:ea typeface="+mn-ea"/>
                <a:cs typeface="+mn-cs"/>
              </a:rPr>
              <a:t>Olans</a:t>
            </a:r>
            <a:r>
              <a:rPr kumimoji="0" lang="en-US" sz="1200" b="0" i="0" u="none" strike="noStrike" kern="1200" cap="none" spc="0" normalizeH="0" baseline="0" noProof="0" dirty="0">
                <a:ln>
                  <a:noFill/>
                </a:ln>
                <a:solidFill>
                  <a:schemeClr val="tx1"/>
                </a:solidFill>
                <a:effectLst/>
                <a:uLnTx/>
                <a:uFillTx/>
                <a:latin typeface="+mn-lt"/>
                <a:ea typeface="+mn-ea"/>
                <a:cs typeface="+mn-cs"/>
              </a:rPr>
              <a:t>, 2017)</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0683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9A18-4EAC-42A3-7621-6DC83C46AEEF}"/>
              </a:ext>
            </a:extLst>
          </p:cNvPr>
          <p:cNvSpPr>
            <a:spLocks noGrp="1"/>
          </p:cNvSpPr>
          <p:nvPr>
            <p:ph type="title"/>
          </p:nvPr>
        </p:nvSpPr>
        <p:spPr>
          <a:xfrm>
            <a:off x="535482" y="1149500"/>
            <a:ext cx="8229600" cy="805424"/>
          </a:xfrm>
        </p:spPr>
        <p:txBody>
          <a:bodyPr anchor="ctr">
            <a:normAutofit/>
          </a:bodyPr>
          <a:lstStyle/>
          <a:p>
            <a:r>
              <a:rPr lang="en-US" dirty="0"/>
              <a:t>Antibiotikastyring:</a:t>
            </a:r>
            <a:endParaRPr lang="en-GB" dirty="0"/>
          </a:p>
        </p:txBody>
      </p:sp>
      <p:sp>
        <p:nvSpPr>
          <p:cNvPr id="3" name="Content Placeholder 2">
            <a:extLst>
              <a:ext uri="{FF2B5EF4-FFF2-40B4-BE49-F238E27FC236}">
                <a16:creationId xmlns:a16="http://schemas.microsoft.com/office/drawing/2014/main" id="{59B4DA6C-7D7A-E113-DDAD-E7713F5C3AE0}"/>
              </a:ext>
            </a:extLst>
          </p:cNvPr>
          <p:cNvSpPr>
            <a:spLocks noGrp="1"/>
          </p:cNvSpPr>
          <p:nvPr>
            <p:ph sz="half" idx="1"/>
          </p:nvPr>
        </p:nvSpPr>
        <p:spPr>
          <a:xfrm>
            <a:off x="535481" y="1954924"/>
            <a:ext cx="4714435" cy="4903076"/>
          </a:xfrm>
        </p:spPr>
        <p:txBody>
          <a:bodyPr>
            <a:normAutofit/>
          </a:bodyPr>
          <a:lstStyle/>
          <a:p>
            <a:pPr>
              <a:lnSpc>
                <a:spcPct val="90000"/>
              </a:lnSpc>
            </a:pPr>
            <a:r>
              <a:rPr lang="en-US" sz="2400" dirty="0" err="1"/>
              <a:t>Jobbe</a:t>
            </a:r>
            <a:r>
              <a:rPr lang="en-US" sz="2400" dirty="0"/>
              <a:t> for at:</a:t>
            </a:r>
          </a:p>
          <a:p>
            <a:pPr>
              <a:lnSpc>
                <a:spcPct val="90000"/>
              </a:lnSpc>
            </a:pPr>
            <a:r>
              <a:rPr lang="en-US" sz="2400" b="1" dirty="0" err="1"/>
              <a:t>Dagens</a:t>
            </a:r>
            <a:r>
              <a:rPr lang="en-US" sz="2400" b="1" dirty="0"/>
              <a:t> </a:t>
            </a:r>
            <a:r>
              <a:rPr lang="en-US" sz="2400" b="1" dirty="0" err="1"/>
              <a:t>pasienter</a:t>
            </a:r>
            <a:r>
              <a:rPr lang="en-US" sz="2400" b="1" dirty="0"/>
              <a:t> </a:t>
            </a:r>
            <a:r>
              <a:rPr lang="en-US" sz="2400" b="1" dirty="0" err="1"/>
              <a:t>får</a:t>
            </a:r>
            <a:r>
              <a:rPr lang="en-US" sz="2400" b="1" dirty="0"/>
              <a:t> den </a:t>
            </a:r>
            <a:r>
              <a:rPr lang="en-US" sz="2400" b="1" dirty="0" err="1"/>
              <a:t>beste</a:t>
            </a:r>
            <a:r>
              <a:rPr lang="en-US" sz="2400" b="1" dirty="0"/>
              <a:t> </a:t>
            </a:r>
            <a:r>
              <a:rPr lang="en-US" sz="2400" b="1" dirty="0" err="1"/>
              <a:t>antibiotikabehandlingen</a:t>
            </a:r>
            <a:r>
              <a:rPr lang="en-US" sz="2400" b="1" dirty="0"/>
              <a:t>.</a:t>
            </a:r>
          </a:p>
          <a:p>
            <a:pPr>
              <a:lnSpc>
                <a:spcPct val="90000"/>
              </a:lnSpc>
            </a:pPr>
            <a:r>
              <a:rPr lang="en-US" sz="2400" dirty="0" err="1"/>
              <a:t>Slik</a:t>
            </a:r>
            <a:r>
              <a:rPr lang="en-US" sz="2400" dirty="0"/>
              <a:t> at: </a:t>
            </a:r>
          </a:p>
          <a:p>
            <a:pPr>
              <a:lnSpc>
                <a:spcPct val="90000"/>
              </a:lnSpc>
            </a:pPr>
            <a:r>
              <a:rPr lang="en-US" sz="2400" b="1" dirty="0" err="1"/>
              <a:t>Morgendagens</a:t>
            </a:r>
            <a:r>
              <a:rPr lang="en-US" sz="2400" b="1" dirty="0"/>
              <a:t> </a:t>
            </a:r>
            <a:r>
              <a:rPr lang="en-US" sz="2400" b="1" dirty="0" err="1"/>
              <a:t>pasienter</a:t>
            </a:r>
            <a:r>
              <a:rPr lang="en-US" sz="2400" b="1" dirty="0"/>
              <a:t> </a:t>
            </a:r>
            <a:r>
              <a:rPr lang="en-US" sz="2400" b="1" dirty="0" err="1"/>
              <a:t>skal</a:t>
            </a:r>
            <a:r>
              <a:rPr lang="en-US" sz="2400" b="1" dirty="0"/>
              <a:t> </a:t>
            </a:r>
            <a:r>
              <a:rPr lang="en-US" sz="2400" b="1" dirty="0" err="1"/>
              <a:t>få</a:t>
            </a:r>
            <a:r>
              <a:rPr lang="en-US" sz="2400" b="1" dirty="0"/>
              <a:t> </a:t>
            </a:r>
            <a:r>
              <a:rPr lang="en-US" sz="2400" b="1" dirty="0" err="1"/>
              <a:t>tilgang</a:t>
            </a:r>
            <a:r>
              <a:rPr lang="en-US" sz="2400" b="1" dirty="0"/>
              <a:t> </a:t>
            </a:r>
            <a:r>
              <a:rPr lang="en-US" sz="2400" b="1" dirty="0" err="1"/>
              <a:t>på</a:t>
            </a:r>
            <a:r>
              <a:rPr lang="en-US" sz="2400" b="1" dirty="0"/>
              <a:t> den </a:t>
            </a:r>
            <a:r>
              <a:rPr lang="en-US" sz="2400" b="1" dirty="0" err="1"/>
              <a:t>samme</a:t>
            </a:r>
            <a:r>
              <a:rPr lang="en-US" sz="2400" b="1" dirty="0"/>
              <a:t> </a:t>
            </a:r>
            <a:r>
              <a:rPr lang="en-US" sz="2400" b="1" dirty="0" err="1"/>
              <a:t>effektive</a:t>
            </a:r>
            <a:r>
              <a:rPr lang="en-US" sz="2400" b="1" dirty="0"/>
              <a:t> </a:t>
            </a:r>
            <a:r>
              <a:rPr lang="en-US" sz="2400" b="1" dirty="0" err="1"/>
              <a:t>antibiotikabehandlingen</a:t>
            </a:r>
            <a:r>
              <a:rPr lang="en-US" sz="2400" dirty="0"/>
              <a:t>.</a:t>
            </a:r>
          </a:p>
          <a:p>
            <a:pPr>
              <a:lnSpc>
                <a:spcPct val="90000"/>
              </a:lnSpc>
            </a:pPr>
            <a:endParaRPr lang="en-US" sz="2400" dirty="0"/>
          </a:p>
          <a:p>
            <a:pPr>
              <a:lnSpc>
                <a:spcPct val="90000"/>
              </a:lnSpc>
            </a:pPr>
            <a:r>
              <a:rPr lang="en-US" sz="2400" dirty="0"/>
              <a:t>Her </a:t>
            </a:r>
            <a:r>
              <a:rPr lang="en-US" sz="2400" dirty="0" err="1"/>
              <a:t>kan</a:t>
            </a:r>
            <a:r>
              <a:rPr lang="en-US" sz="2400" dirty="0"/>
              <a:t> du </a:t>
            </a:r>
            <a:r>
              <a:rPr lang="en-US" sz="2400" dirty="0" err="1"/>
              <a:t>som</a:t>
            </a:r>
            <a:r>
              <a:rPr lang="en-US" sz="2400" dirty="0"/>
              <a:t> </a:t>
            </a:r>
            <a:r>
              <a:rPr lang="en-US" sz="2400" dirty="0" err="1"/>
              <a:t>sykepleier</a:t>
            </a:r>
            <a:r>
              <a:rPr lang="en-US" sz="2400" dirty="0"/>
              <a:t> </a:t>
            </a:r>
            <a:r>
              <a:rPr lang="en-US" sz="2400" dirty="0" err="1"/>
              <a:t>bidra</a:t>
            </a:r>
            <a:r>
              <a:rPr lang="en-US" sz="2400" dirty="0"/>
              <a:t>!</a:t>
            </a:r>
          </a:p>
          <a:p>
            <a:pPr marL="0" indent="0">
              <a:lnSpc>
                <a:spcPct val="90000"/>
              </a:lnSpc>
              <a:buNone/>
            </a:pPr>
            <a:endParaRPr lang="en-US" dirty="0"/>
          </a:p>
          <a:p>
            <a:pPr>
              <a:lnSpc>
                <a:spcPct val="90000"/>
              </a:lnSpc>
            </a:pPr>
            <a:r>
              <a:rPr lang="en-US" dirty="0"/>
              <a:t>Film om antibiotikastyring: </a:t>
            </a:r>
            <a:r>
              <a:rPr lang="nb-NO" sz="1800" u="sng" dirty="0">
                <a:solidFill>
                  <a:srgbClr val="0563C1"/>
                </a:solidFill>
                <a:effectLst/>
                <a:latin typeface="Calibri" panose="020F0502020204030204" pitchFamily="34" charset="0"/>
                <a:ea typeface="Calibri" panose="020F0502020204030204" pitchFamily="34" charset="0"/>
                <a:hlinkClick r:id="rId3"/>
              </a:rPr>
              <a:t>https://vimeo.com/866733838?share=copy</a:t>
            </a:r>
            <a:endParaRPr lang="en-GB" sz="18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3725882E-A33A-7A01-8F59-0777C6A5056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0764" y="2879249"/>
            <a:ext cx="3694318" cy="2423160"/>
          </a:xfrm>
          <a:prstGeom prst="rect">
            <a:avLst/>
          </a:prstGeom>
          <a:noFill/>
        </p:spPr>
      </p:pic>
    </p:spTree>
    <p:extLst>
      <p:ext uri="{BB962C8B-B14F-4D97-AF65-F5344CB8AC3E}">
        <p14:creationId xmlns:p14="http://schemas.microsoft.com/office/powerpoint/2010/main" val="68906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914400"/>
            <a:ext cx="8229600" cy="1230284"/>
          </a:xfrm>
        </p:spPr>
        <p:txBody>
          <a:bodyPr>
            <a:normAutofit/>
          </a:bodyPr>
          <a:lstStyle/>
          <a:p>
            <a:r>
              <a:rPr lang="nb-NO" dirty="0">
                <a:solidFill>
                  <a:schemeClr val="tx1"/>
                </a:solidFill>
              </a:rPr>
              <a:t>Antibiotikastyring</a:t>
            </a:r>
            <a:endParaRPr lang="nb-NO" dirty="0">
              <a:solidFill>
                <a:schemeClr val="tx1"/>
              </a:solidFill>
              <a:highlight>
                <a:srgbClr val="FF0000"/>
              </a:highlight>
            </a:endParaRPr>
          </a:p>
        </p:txBody>
      </p:sp>
      <p:sp>
        <p:nvSpPr>
          <p:cNvPr id="3" name="Content Placeholder 2"/>
          <p:cNvSpPr>
            <a:spLocks noGrp="1"/>
          </p:cNvSpPr>
          <p:nvPr>
            <p:ph idx="1"/>
          </p:nvPr>
        </p:nvSpPr>
        <p:spPr>
          <a:xfrm>
            <a:off x="560601" y="1953492"/>
            <a:ext cx="8229600" cy="4627418"/>
          </a:xfrm>
        </p:spPr>
        <p:txBody>
          <a:bodyPr>
            <a:normAutofit fontScale="92500" lnSpcReduction="20000"/>
          </a:bodyPr>
          <a:lstStyle/>
          <a:p>
            <a:endParaRPr lang="nb-NO" sz="2000" dirty="0">
              <a:solidFill>
                <a:schemeClr val="tx1"/>
              </a:solidFill>
            </a:endParaRPr>
          </a:p>
          <a:p>
            <a:r>
              <a:rPr lang="nb-NO" sz="3200" b="1" dirty="0">
                <a:solidFill>
                  <a:schemeClr val="tx1"/>
                </a:solidFill>
              </a:rPr>
              <a:t>Et (sammenhengende) sett av handlinger som fremmer ANSVARLIG bruk av ANTIBIOTIKA </a:t>
            </a:r>
            <a:r>
              <a:rPr lang="nb-NO" sz="2600" b="1" dirty="0">
                <a:solidFill>
                  <a:schemeClr val="tx1"/>
                </a:solidFill>
              </a:rPr>
              <a:t>(antimikrobielle stoffer</a:t>
            </a:r>
            <a:r>
              <a:rPr lang="nb-NO" sz="1500" b="1" dirty="0">
                <a:solidFill>
                  <a:schemeClr val="tx1"/>
                </a:solidFill>
              </a:rPr>
              <a:t>) (</a:t>
            </a:r>
            <a:r>
              <a:rPr lang="nb-NO" sz="1500" b="1" dirty="0" err="1">
                <a:solidFill>
                  <a:schemeClr val="tx1"/>
                </a:solidFill>
              </a:rPr>
              <a:t>Dyar</a:t>
            </a:r>
            <a:r>
              <a:rPr lang="nb-NO" sz="1500" b="1" dirty="0">
                <a:solidFill>
                  <a:schemeClr val="tx1"/>
                </a:solidFill>
              </a:rPr>
              <a:t>, 2017)</a:t>
            </a:r>
          </a:p>
          <a:p>
            <a:r>
              <a:rPr lang="nb-NO" sz="3200" dirty="0">
                <a:solidFill>
                  <a:schemeClr val="tx1"/>
                </a:solidFill>
              </a:rPr>
              <a:t>Mål: Optimalisere behandling og </a:t>
            </a:r>
            <a:r>
              <a:rPr lang="nb-NO" sz="3200" b="1" dirty="0">
                <a:solidFill>
                  <a:schemeClr val="tx1"/>
                </a:solidFill>
              </a:rPr>
              <a:t>minimere ulempene</a:t>
            </a:r>
            <a:endParaRPr lang="nb-NO" sz="3200" dirty="0">
              <a:solidFill>
                <a:schemeClr val="tx1"/>
              </a:solidFill>
            </a:endParaRPr>
          </a:p>
          <a:p>
            <a:endParaRPr lang="nb-NO" sz="3200" dirty="0">
              <a:solidFill>
                <a:schemeClr val="tx1"/>
              </a:solidFill>
            </a:endParaRPr>
          </a:p>
          <a:p>
            <a:r>
              <a:rPr lang="nb-NO" sz="3200" b="1" dirty="0" err="1">
                <a:solidFill>
                  <a:schemeClr val="tx1"/>
                </a:solidFill>
              </a:rPr>
              <a:t>Antibiotikastyringsprogram</a:t>
            </a:r>
            <a:r>
              <a:rPr lang="nb-NO" sz="3200" b="1" dirty="0">
                <a:solidFill>
                  <a:schemeClr val="tx1"/>
                </a:solidFill>
              </a:rPr>
              <a:t>: </a:t>
            </a:r>
          </a:p>
          <a:p>
            <a:pPr marL="0" indent="0">
              <a:buNone/>
            </a:pPr>
            <a:r>
              <a:rPr lang="nb-NO" sz="3200" dirty="0">
                <a:solidFill>
                  <a:schemeClr val="tx1"/>
                </a:solidFill>
              </a:rPr>
              <a:t>Organisasjonsstruktur i helseinstitusjonen som skal sikre optimal antibiotikabehandling til den enkelte pasient.</a:t>
            </a:r>
          </a:p>
          <a:p>
            <a:endParaRPr lang="nb-NO" sz="3200" dirty="0">
              <a:solidFill>
                <a:schemeClr val="tx1"/>
              </a:solidFill>
            </a:endParaRPr>
          </a:p>
          <a:p>
            <a:endParaRPr lang="nb-NO" sz="3200" dirty="0">
              <a:solidFill>
                <a:schemeClr val="tx1"/>
              </a:solidFill>
              <a:highlight>
                <a:srgbClr val="FF0000"/>
              </a:highlight>
            </a:endParaRPr>
          </a:p>
          <a:p>
            <a:pPr marL="0" indent="0">
              <a:buNone/>
            </a:pPr>
            <a:endParaRPr lang="nb-NO" dirty="0">
              <a:solidFill>
                <a:schemeClr val="tx1"/>
              </a:solidFill>
            </a:endParaRPr>
          </a:p>
          <a:p>
            <a:endParaRPr lang="nb-NO"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7</a:t>
            </a:fld>
            <a:endParaRPr lang="en-US" dirty="0">
              <a:solidFill>
                <a:schemeClr val="tx1"/>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657" y="277090"/>
            <a:ext cx="3343742" cy="1905216"/>
          </a:xfrm>
          <a:prstGeom prst="rect">
            <a:avLst/>
          </a:prstGeom>
        </p:spPr>
      </p:pic>
    </p:spTree>
    <p:extLst>
      <p:ext uri="{BB962C8B-B14F-4D97-AF65-F5344CB8AC3E}">
        <p14:creationId xmlns:p14="http://schemas.microsoft.com/office/powerpoint/2010/main" val="245732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1149499"/>
            <a:ext cx="8229600" cy="1375039"/>
          </a:xfrm>
        </p:spPr>
        <p:txBody>
          <a:bodyPr anchor="ctr">
            <a:noAutofit/>
          </a:bodyPr>
          <a:lstStyle/>
          <a:p>
            <a:pPr>
              <a:lnSpc>
                <a:spcPct val="90000"/>
              </a:lnSpc>
            </a:pPr>
            <a:br>
              <a:rPr lang="nb-NO" sz="4000" dirty="0"/>
            </a:br>
            <a:r>
              <a:rPr lang="nb-NO" sz="4000" dirty="0"/>
              <a:t>Antibiotikastyring - et teamarbeid og en sykepleieroppgave!</a:t>
            </a:r>
          </a:p>
        </p:txBody>
      </p:sp>
      <p:sp>
        <p:nvSpPr>
          <p:cNvPr id="3" name="Content Placeholder 2"/>
          <p:cNvSpPr>
            <a:spLocks noGrp="1"/>
          </p:cNvSpPr>
          <p:nvPr>
            <p:ph sz="half" idx="1"/>
          </p:nvPr>
        </p:nvSpPr>
        <p:spPr>
          <a:xfrm>
            <a:off x="535481" y="2882348"/>
            <a:ext cx="5182739" cy="3698756"/>
          </a:xfrm>
        </p:spPr>
        <p:txBody>
          <a:bodyPr>
            <a:normAutofit fontScale="92500" lnSpcReduction="10000"/>
          </a:bodyPr>
          <a:lstStyle/>
          <a:p>
            <a:endParaRPr lang="nb-NO" dirty="0"/>
          </a:p>
          <a:p>
            <a:r>
              <a:rPr lang="nb-NO" dirty="0"/>
              <a:t>Sykepleierne er viktige for god måloppnåelse – men m</a:t>
            </a:r>
            <a:r>
              <a:rPr lang="en-GB" sz="2000" dirty="0" err="1"/>
              <a:t>anglende</a:t>
            </a:r>
            <a:r>
              <a:rPr lang="en-GB" sz="2000" dirty="0"/>
              <a:t> </a:t>
            </a:r>
            <a:r>
              <a:rPr lang="en-GB" sz="2000" dirty="0" err="1"/>
              <a:t>kunnskap</a:t>
            </a:r>
            <a:r>
              <a:rPr lang="en-GB" sz="2000" dirty="0"/>
              <a:t> </a:t>
            </a:r>
            <a:r>
              <a:rPr lang="en-GB" sz="2000" dirty="0" err="1"/>
              <a:t>en</a:t>
            </a:r>
            <a:r>
              <a:rPr lang="en-GB" sz="2000" dirty="0"/>
              <a:t> </a:t>
            </a:r>
            <a:r>
              <a:rPr lang="en-GB" sz="2000"/>
              <a:t>barriere</a:t>
            </a:r>
            <a:r>
              <a:rPr lang="en-GB" sz="2000" dirty="0"/>
              <a:t>?</a:t>
            </a:r>
            <a:endParaRPr lang="nb-NO" dirty="0"/>
          </a:p>
          <a:p>
            <a:r>
              <a:rPr lang="nb-NO" sz="2000" dirty="0"/>
              <a:t>Ikke god nok kunnskap om antibiotikaresistens og </a:t>
            </a:r>
            <a:r>
              <a:rPr lang="nb-NO" dirty="0"/>
              <a:t>-</a:t>
            </a:r>
            <a:r>
              <a:rPr lang="nb-NO" sz="2000" dirty="0"/>
              <a:t>styring </a:t>
            </a:r>
            <a:r>
              <a:rPr lang="nb-NO" sz="1100" dirty="0"/>
              <a:t>(</a:t>
            </a:r>
            <a:r>
              <a:rPr lang="nb-NO" sz="1100" i="1" dirty="0" err="1"/>
              <a:t>Courtenay</a:t>
            </a:r>
            <a:r>
              <a:rPr lang="nb-NO" sz="1100" i="1" dirty="0"/>
              <a:t> et.al,2019)</a:t>
            </a:r>
            <a:endParaRPr lang="nb-NO" sz="1100" b="1" dirty="0"/>
          </a:p>
          <a:p>
            <a:r>
              <a:rPr lang="nb-NO" dirty="0">
                <a:solidFill>
                  <a:schemeClr val="tx1"/>
                </a:solidFill>
                <a:ea typeface="DengXian" panose="020B0503020204020204" pitchFamily="2" charset="-122"/>
              </a:rPr>
              <a:t>S</a:t>
            </a:r>
            <a:r>
              <a:rPr lang="nb-NO" dirty="0">
                <a:solidFill>
                  <a:schemeClr val="tx1"/>
                </a:solidFill>
                <a:effectLst/>
                <a:ea typeface="DengXian" panose="020B0503020204020204" pitchFamily="2" charset="-122"/>
              </a:rPr>
              <a:t>ykepleiere usikre på rolle og oppgaver de har innen antibiotikastyring </a:t>
            </a:r>
            <a:r>
              <a:rPr lang="nb-NO" sz="800" dirty="0">
                <a:solidFill>
                  <a:schemeClr val="tx1"/>
                </a:solidFill>
              </a:rPr>
              <a:t>(</a:t>
            </a:r>
            <a:r>
              <a:rPr lang="nb-NO" sz="800" dirty="0">
                <a:solidFill>
                  <a:schemeClr val="tx1"/>
                </a:solidFill>
                <a:effectLst/>
                <a:ea typeface="Calibri" panose="020F0502020204030204" pitchFamily="34" charset="0"/>
              </a:rPr>
              <a:t>Hansen, 2023).</a:t>
            </a:r>
          </a:p>
          <a:p>
            <a:r>
              <a:rPr lang="nb-NO" dirty="0">
                <a:solidFill>
                  <a:schemeClr val="tx1"/>
                </a:solidFill>
                <a:effectLst/>
              </a:rPr>
              <a:t>-når sykepleiere får mer kunnskap om antibiotika, involverer de seg mer</a:t>
            </a:r>
            <a:r>
              <a:rPr lang="nb-NO" sz="1800" dirty="0">
                <a:solidFill>
                  <a:schemeClr val="tx1"/>
                </a:solidFill>
                <a:effectLst/>
              </a:rPr>
              <a:t> </a:t>
            </a:r>
            <a:r>
              <a:rPr lang="nb-NO" sz="900" dirty="0">
                <a:solidFill>
                  <a:schemeClr val="tx1"/>
                </a:solidFill>
                <a:effectLst/>
              </a:rPr>
              <a:t>(</a:t>
            </a:r>
            <a:r>
              <a:rPr lang="nb-NO" sz="900" dirty="0">
                <a:solidFill>
                  <a:schemeClr val="tx1"/>
                </a:solidFill>
              </a:rPr>
              <a:t>H</a:t>
            </a:r>
            <a:r>
              <a:rPr lang="nb-NO" sz="900" dirty="0">
                <a:solidFill>
                  <a:schemeClr val="tx1"/>
                </a:solidFill>
                <a:effectLst/>
              </a:rPr>
              <a:t>ansen, 2022). </a:t>
            </a:r>
          </a:p>
          <a:p>
            <a:endParaRPr lang="en-GB" dirty="0"/>
          </a:p>
          <a:p>
            <a:r>
              <a:rPr lang="en-GB" dirty="0" err="1"/>
              <a:t>Økt</a:t>
            </a:r>
            <a:r>
              <a:rPr lang="en-GB" dirty="0"/>
              <a:t> </a:t>
            </a:r>
            <a:r>
              <a:rPr lang="en-GB" dirty="0" err="1"/>
              <a:t>kunnskap</a:t>
            </a:r>
            <a:r>
              <a:rPr lang="en-GB" dirty="0"/>
              <a:t> – </a:t>
            </a:r>
            <a:r>
              <a:rPr lang="en-GB" dirty="0" err="1"/>
              <a:t>økt</a:t>
            </a:r>
            <a:r>
              <a:rPr lang="en-GB" dirty="0"/>
              <a:t> </a:t>
            </a:r>
            <a:r>
              <a:rPr lang="en-GB" dirty="0" err="1"/>
              <a:t>involvering</a:t>
            </a:r>
            <a:r>
              <a:rPr lang="en-GB" dirty="0"/>
              <a:t> </a:t>
            </a:r>
            <a:r>
              <a:rPr lang="en-GB" dirty="0" err="1"/>
              <a:t>og</a:t>
            </a:r>
            <a:r>
              <a:rPr lang="en-GB" dirty="0"/>
              <a:t> </a:t>
            </a:r>
            <a:r>
              <a:rPr lang="en-GB" dirty="0" err="1"/>
              <a:t>færre</a:t>
            </a:r>
            <a:r>
              <a:rPr lang="en-GB" dirty="0"/>
              <a:t> </a:t>
            </a:r>
            <a:r>
              <a:rPr lang="en-GB" dirty="0" err="1"/>
              <a:t>barrierer</a:t>
            </a:r>
            <a:endParaRPr lang="nb-NO" dirty="0"/>
          </a:p>
          <a:p>
            <a:pPr marL="342900"/>
            <a:endParaRPr lang="nb-NO" dirty="0"/>
          </a:p>
          <a:p>
            <a:pPr marL="342900"/>
            <a:endParaRPr lang="nb-NO" b="1" dirty="0"/>
          </a:p>
          <a:p>
            <a:pPr marL="0" indent="0">
              <a:buNone/>
            </a:pPr>
            <a:endParaRPr lang="nb-NO" dirty="0"/>
          </a:p>
          <a:p>
            <a:endParaRPr lang="nb-NO" b="1" dirty="0"/>
          </a:p>
          <a:p>
            <a:endParaRPr lang="nb-NO" dirty="0"/>
          </a:p>
        </p:txBody>
      </p:sp>
      <p:pic>
        <p:nvPicPr>
          <p:cNvPr id="5" name="Picture 4">
            <a:extLst>
              <a:ext uri="{FF2B5EF4-FFF2-40B4-BE49-F238E27FC236}">
                <a16:creationId xmlns:a16="http://schemas.microsoft.com/office/drawing/2014/main" id="{B06F403D-B258-0E57-8239-89231DED1C60}"/>
              </a:ext>
              <a:ext uri="{C183D7F6-B498-43B3-948B-1728B52AA6E4}">
                <adec:decorative xmlns:adec="http://schemas.microsoft.com/office/drawing/2017/decorative" val="1"/>
              </a:ext>
            </a:extLst>
          </p:cNvPr>
          <p:cNvPicPr>
            <a:picLocks noChangeAspect="1"/>
          </p:cNvPicPr>
          <p:nvPr/>
        </p:nvPicPr>
        <p:blipFill rotWithShape="1">
          <a:blip r:embed="rId3"/>
          <a:srcRect l="20028" r="30284" b="-1"/>
          <a:stretch/>
        </p:blipFill>
        <p:spPr>
          <a:xfrm>
            <a:off x="5826034" y="2882348"/>
            <a:ext cx="3137662" cy="3596659"/>
          </a:xfrm>
          <a:prstGeom prst="rect">
            <a:avLst/>
          </a:prstGeom>
          <a:noFill/>
        </p:spPr>
      </p:pic>
    </p:spTree>
    <p:extLst>
      <p:ext uri="{BB962C8B-B14F-4D97-AF65-F5344CB8AC3E}">
        <p14:creationId xmlns:p14="http://schemas.microsoft.com/office/powerpoint/2010/main" val="365908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piler mellom sykepleier, lege og farmasøyt - med streker inn mot sirkel i midten til: pasienten"/>
          <p:cNvPicPr>
            <a:picLocks noChangeAspect="1"/>
          </p:cNvPicPr>
          <p:nvPr/>
        </p:nvPicPr>
        <p:blipFill>
          <a:blip r:embed="rId3"/>
          <a:stretch>
            <a:fillRect/>
          </a:stretch>
        </p:blipFill>
        <p:spPr>
          <a:xfrm>
            <a:off x="5714999" y="2739375"/>
            <a:ext cx="3429001" cy="4118625"/>
          </a:xfrm>
          <a:prstGeom prst="rect">
            <a:avLst/>
          </a:prstGeom>
        </p:spPr>
      </p:pic>
      <p:sp>
        <p:nvSpPr>
          <p:cNvPr id="2" name="Title 1"/>
          <p:cNvSpPr>
            <a:spLocks noGrp="1"/>
          </p:cNvSpPr>
          <p:nvPr>
            <p:ph type="title"/>
          </p:nvPr>
        </p:nvSpPr>
        <p:spPr>
          <a:xfrm>
            <a:off x="535482" y="626301"/>
            <a:ext cx="8229600" cy="1666199"/>
          </a:xfrm>
        </p:spPr>
        <p:txBody>
          <a:bodyPr>
            <a:normAutofit fontScale="90000"/>
          </a:bodyPr>
          <a:lstStyle/>
          <a:p>
            <a:br>
              <a:rPr lang="nb-NO" dirty="0"/>
            </a:br>
            <a:r>
              <a:rPr lang="nb-NO" dirty="0" err="1"/>
              <a:t>Antibiotikastyring</a:t>
            </a:r>
            <a:r>
              <a:rPr lang="nb-NO" dirty="0"/>
              <a:t> - et teamarbeid og en sykepleieroppgave!</a:t>
            </a:r>
          </a:p>
        </p:txBody>
      </p:sp>
      <p:sp>
        <p:nvSpPr>
          <p:cNvPr id="3" name="Content Placeholder 2" descr="Illustrasjon med piler mellom Sykepleier-lege og framasøut - med streker inn mot midten: pasienten"/>
          <p:cNvSpPr>
            <a:spLocks noGrp="1"/>
          </p:cNvSpPr>
          <p:nvPr>
            <p:ph idx="1"/>
          </p:nvPr>
        </p:nvSpPr>
        <p:spPr>
          <a:xfrm>
            <a:off x="535482" y="2739375"/>
            <a:ext cx="8229600" cy="3969770"/>
          </a:xfrm>
        </p:spPr>
        <p:txBody>
          <a:bodyPr>
            <a:normAutofit/>
          </a:bodyPr>
          <a:lstStyle/>
          <a:p>
            <a:r>
              <a:rPr lang="nb-NO" sz="3200" dirty="0">
                <a:solidFill>
                  <a:schemeClr val="tx1"/>
                </a:solidFill>
              </a:rPr>
              <a:t>Tverrfaglig teamarbeid - ulike roller og </a:t>
            </a:r>
          </a:p>
          <a:p>
            <a:pPr marL="0" indent="0">
              <a:buNone/>
            </a:pPr>
            <a:r>
              <a:rPr lang="nb-NO" sz="3200" dirty="0">
                <a:solidFill>
                  <a:schemeClr val="tx1"/>
                </a:solidFill>
              </a:rPr>
              <a:t>      ansvarsområder</a:t>
            </a:r>
          </a:p>
          <a:p>
            <a:r>
              <a:rPr lang="nb-NO" sz="3200" dirty="0">
                <a:solidFill>
                  <a:schemeClr val="tx1"/>
                </a:solidFill>
              </a:rPr>
              <a:t>God kommunikasjon gir bedre</a:t>
            </a:r>
          </a:p>
          <a:p>
            <a:pPr marL="0" indent="0">
              <a:buNone/>
            </a:pPr>
            <a:r>
              <a:rPr lang="nb-NO" sz="3200" dirty="0">
                <a:solidFill>
                  <a:schemeClr val="tx1"/>
                </a:solidFill>
              </a:rPr>
              <a:t>       antibiotikabehandling</a:t>
            </a:r>
          </a:p>
          <a:p>
            <a:pPr marL="0" indent="0">
              <a:buNone/>
            </a:pPr>
            <a:endParaRPr lang="nb-NO" dirty="0">
              <a:hlinkClick r:id="rId4"/>
            </a:endParaRPr>
          </a:p>
          <a:p>
            <a:pPr marL="0" indent="0">
              <a:buNone/>
            </a:pPr>
            <a:endParaRPr lang="nb-NO" dirty="0">
              <a:hlinkClick r:id="rId4"/>
            </a:endParaRPr>
          </a:p>
          <a:p>
            <a:endParaRPr lang="nb-NO" dirty="0">
              <a:solidFill>
                <a:schemeClr val="tx1"/>
              </a:solidFill>
            </a:endParaRPr>
          </a:p>
          <a:p>
            <a:pPr marL="342900"/>
            <a:endParaRPr lang="nb-NO" dirty="0">
              <a:solidFill>
                <a:schemeClr val="tx1"/>
              </a:solidFill>
            </a:endParaRPr>
          </a:p>
          <a:p>
            <a:pPr marL="342900"/>
            <a:endParaRPr lang="nb-NO" b="1" dirty="0">
              <a:solidFill>
                <a:schemeClr val="tx1"/>
              </a:solidFill>
            </a:endParaRPr>
          </a:p>
          <a:p>
            <a:pPr marL="0" indent="0">
              <a:buNone/>
            </a:pPr>
            <a:endParaRPr lang="nb-NO" dirty="0">
              <a:solidFill>
                <a:schemeClr val="tx1"/>
              </a:solidFill>
            </a:endParaRPr>
          </a:p>
          <a:p>
            <a:endParaRPr lang="nb-NO" sz="3200" b="1" dirty="0">
              <a:solidFill>
                <a:schemeClr val="tx1"/>
              </a:solidFill>
            </a:endParaRPr>
          </a:p>
          <a:p>
            <a:endParaRPr lang="nb-NO" dirty="0"/>
          </a:p>
        </p:txBody>
      </p:sp>
    </p:spTree>
    <p:extLst>
      <p:ext uri="{BB962C8B-B14F-4D97-AF65-F5344CB8AC3E}">
        <p14:creationId xmlns:p14="http://schemas.microsoft.com/office/powerpoint/2010/main" val="2709631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4"/>
  <p:tag name="TPOS" val="2"/>
</p:tagLst>
</file>

<file path=ppt/theme/theme1.xml><?xml version="1.0" encoding="utf-8"?>
<a:theme xmlns:a="http://schemas.openxmlformats.org/drawingml/2006/main" name="A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F2E11955ECAF242ABF298A04537BFBE" ma:contentTypeVersion="15" ma:contentTypeDescription="Opprett et nytt dokument." ma:contentTypeScope="" ma:versionID="81fbc1eb5a3375e704315caddee7b013">
  <xsd:schema xmlns:xsd="http://www.w3.org/2001/XMLSchema" xmlns:xs="http://www.w3.org/2001/XMLSchema" xmlns:p="http://schemas.microsoft.com/office/2006/metadata/properties" xmlns:ns2="5c77bd65-c01a-4f28-b19a-4f430f78a4c3" xmlns:ns3="300916a6-0657-4377-bddc-dadd6a040562" targetNamespace="http://schemas.microsoft.com/office/2006/metadata/properties" ma:root="true" ma:fieldsID="6ec9d2db3b329f758be86c8862afb368" ns2:_="" ns3:_="">
    <xsd:import namespace="5c77bd65-c01a-4f28-b19a-4f430f78a4c3"/>
    <xsd:import namespace="300916a6-0657-4377-bddc-dadd6a0405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7bd65-c01a-4f28-b19a-4f430f78a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0916a6-0657-4377-bddc-dadd6a0405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9f064c-2ef7-430c-8924-900f97317b2d}" ma:internalName="TaxCatchAll" ma:showField="CatchAllData" ma:web="300916a6-0657-4377-bddc-dadd6a0405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0916a6-0657-4377-bddc-dadd6a040562" xsi:nil="true"/>
    <lcf76f155ced4ddcb4097134ff3c332f xmlns="5c77bd65-c01a-4f28-b19a-4f430f78a4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1AFF14-4CA1-43BB-BB2D-CDB2C5474BBC}"/>
</file>

<file path=customXml/itemProps2.xml><?xml version="1.0" encoding="utf-8"?>
<ds:datastoreItem xmlns:ds="http://schemas.openxmlformats.org/officeDocument/2006/customXml" ds:itemID="{52E1E142-A269-41A2-8490-C0899390EA4B}"/>
</file>

<file path=customXml/itemProps3.xml><?xml version="1.0" encoding="utf-8"?>
<ds:datastoreItem xmlns:ds="http://schemas.openxmlformats.org/officeDocument/2006/customXml" ds:itemID="{20855325-0DC4-4BBE-8D0F-6062EC4A35D5}"/>
</file>

<file path=docProps/app.xml><?xml version="1.0" encoding="utf-8"?>
<Properties xmlns="http://schemas.openxmlformats.org/officeDocument/2006/extended-properties" xmlns:vt="http://schemas.openxmlformats.org/officeDocument/2006/docPropsVTypes">
  <Template>ASP</Template>
  <TotalTime>51254</TotalTime>
  <Words>8916</Words>
  <Application>Microsoft Office PowerPoint</Application>
  <PresentationFormat>Skjermfremvisning (4:3)</PresentationFormat>
  <Paragraphs>813</Paragraphs>
  <Slides>32</Slides>
  <Notes>32</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32</vt:i4>
      </vt:variant>
    </vt:vector>
  </HeadingPairs>
  <TitlesOfParts>
    <vt:vector size="40" baseType="lpstr">
      <vt:lpstr>DengXian</vt:lpstr>
      <vt:lpstr>Microsoft YaHei</vt:lpstr>
      <vt:lpstr>Arial</vt:lpstr>
      <vt:lpstr>Calibri</vt:lpstr>
      <vt:lpstr>Inter</vt:lpstr>
      <vt:lpstr>Times New Roman</vt:lpstr>
      <vt:lpstr>Wingdings</vt:lpstr>
      <vt:lpstr>ASP</vt:lpstr>
      <vt:lpstr>SYKEPLEIERENS ROLLE I ARBEIDET MOT ANTIBIOTIKARESISISTENS - </vt:lpstr>
      <vt:lpstr>Bakgrunn </vt:lpstr>
      <vt:lpstr>Bli en antibiotikasmart sykepleier –  i en helsetjeneste som begrenser og forebygger antibiotikaresistens!  DU kan gjøre en forskjell! </vt:lpstr>
      <vt:lpstr>Diskuter med sidemannen- 2 eller 3 sammen:</vt:lpstr>
      <vt:lpstr>Gjennom grunnleggende sykepleie utfører sykepleierprofesjonen oppgaver som er essensielle i antibiotikastyringen (Olans, 2017)</vt:lpstr>
      <vt:lpstr>Antibiotikastyring:</vt:lpstr>
      <vt:lpstr>Antibiotikastyring</vt:lpstr>
      <vt:lpstr> Antibiotikastyring - et teamarbeid og en sykepleieroppgave!</vt:lpstr>
      <vt:lpstr> Antibiotikastyring - et teamarbeid og en sykepleieroppgave!</vt:lpstr>
      <vt:lpstr>Sykepleierens ulike oppgaver i  antibiotikabehandling og -styring</vt:lpstr>
      <vt:lpstr>Sykepleieren – smittevernansvarlig </vt:lpstr>
      <vt:lpstr>Sykepleieren – infeksjonsforebygger</vt:lpstr>
      <vt:lpstr>Lise</vt:lpstr>
      <vt:lpstr>Sykepleieren – observatør, datasamler  </vt:lpstr>
      <vt:lpstr>Sykepleieren – «prøvetaker»</vt:lpstr>
      <vt:lpstr>Diskuter med sidemannen</vt:lpstr>
      <vt:lpstr>Riktig prøvetaking gir faglig forsvarlig sykepleie</vt:lpstr>
      <vt:lpstr>Håndtering av prøvesvar</vt:lpstr>
      <vt:lpstr>Sykepleieren- medisinadministrator</vt:lpstr>
      <vt:lpstr>Sykepleieren- medisinadministrator Still spørsmål!</vt:lpstr>
      <vt:lpstr>Varighet og optimalisering av antibiotikabehandling</vt:lpstr>
      <vt:lpstr>Diskuter med sidemannen:</vt:lpstr>
      <vt:lpstr>Sykepleieren– revurderer </vt:lpstr>
      <vt:lpstr>Sykepleieren – koordinator </vt:lpstr>
      <vt:lpstr>Sykepleieren –  kommunikator</vt:lpstr>
      <vt:lpstr>Sykepleieren – kommunikator</vt:lpstr>
      <vt:lpstr>Film - Lommekort</vt:lpstr>
      <vt:lpstr>Andre antibiotikastyringstiltak:  </vt:lpstr>
      <vt:lpstr>Oppsummering – Sykepleieren kan:</vt:lpstr>
      <vt:lpstr>Kahoot!</vt:lpstr>
      <vt:lpstr>Kilder og henvisninger: </vt:lpstr>
      <vt:lpstr>Kilder og henvisninger forts.: </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Nicolay Jonassen Harbin</dc:creator>
  <cp:lastModifiedBy>Anne Britt Mølsæter</cp:lastModifiedBy>
  <cp:revision>1003</cp:revision>
  <cp:lastPrinted>2024-10-22T15:47:15Z</cp:lastPrinted>
  <dcterms:created xsi:type="dcterms:W3CDTF">2015-11-02T11:09:28Z</dcterms:created>
  <dcterms:modified xsi:type="dcterms:W3CDTF">2025-02-27T09:45:00Z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0x0101006F2E11955ECAF242ABF298A04537BFBE</vt:lpwstr>
  </property>
</Properties>
</file>